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8" r:id="rId3"/>
    <p:sldId id="257" r:id="rId4"/>
    <p:sldId id="263" r:id="rId5"/>
    <p:sldId id="264" r:id="rId6"/>
    <p:sldId id="265" r:id="rId7"/>
    <p:sldId id="266" r:id="rId8"/>
    <p:sldId id="259" r:id="rId9"/>
    <p:sldId id="260" r:id="rId10"/>
    <p:sldId id="268" r:id="rId11"/>
    <p:sldId id="269" r:id="rId12"/>
    <p:sldId id="270" r:id="rId13"/>
    <p:sldId id="271" r:id="rId14"/>
    <p:sldId id="272" r:id="rId15"/>
    <p:sldId id="279" r:id="rId16"/>
    <p:sldId id="275" r:id="rId17"/>
    <p:sldId id="276" r:id="rId18"/>
    <p:sldId id="277" r:id="rId19"/>
    <p:sldId id="278"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BB7AB2-C2D3-43C3-B17C-D273E95D94AD}" type="datetimeFigureOut">
              <a:rPr lang="en-US" smtClean="0"/>
              <a:t>1/8/2025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4F07A54-8F62-441D-BDE9-68D0A68FEC37}" type="slidenum">
              <a:rPr lang="en-US" smtClean="0"/>
              <a:t>‹#›</a:t>
            </a:fld>
            <a:endParaRPr lang="en-US"/>
          </a:p>
        </p:txBody>
      </p:sp>
    </p:spTree>
    <p:extLst>
      <p:ext uri="{BB962C8B-B14F-4D97-AF65-F5344CB8AC3E}">
        <p14:creationId xmlns:p14="http://schemas.microsoft.com/office/powerpoint/2010/main" val="37503827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F07A54-8F62-441D-BDE9-68D0A68FEC37}" type="slidenum">
              <a:rPr lang="en-US" smtClean="0"/>
              <a:t>14</a:t>
            </a:fld>
            <a:endParaRPr lang="en-US"/>
          </a:p>
        </p:txBody>
      </p:sp>
    </p:spTree>
    <p:extLst>
      <p:ext uri="{BB962C8B-B14F-4D97-AF65-F5344CB8AC3E}">
        <p14:creationId xmlns:p14="http://schemas.microsoft.com/office/powerpoint/2010/main" val="3565015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1/8/2025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26" name="Picture 2" descr="http://s3.picofile.com/file/7407948381/11482_imgcach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601" y="762000"/>
            <a:ext cx="7750399" cy="5411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83395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style>
          <a:lnRef idx="1">
            <a:schemeClr val="accent3"/>
          </a:lnRef>
          <a:fillRef idx="3">
            <a:schemeClr val="accent3"/>
          </a:fillRef>
          <a:effectRef idx="2">
            <a:schemeClr val="accent3"/>
          </a:effectRef>
          <a:fontRef idx="minor">
            <a:schemeClr val="lt1"/>
          </a:fontRef>
        </p:style>
        <p:txBody>
          <a:bodyPr>
            <a:normAutofit/>
          </a:bodyPr>
          <a:lstStyle/>
          <a:p>
            <a:pPr rtl="1"/>
            <a:r>
              <a:rPr lang="fa-IR" dirty="0" smtClean="0">
                <a:cs typeface="B Titr" pitchFamily="2" charset="-78"/>
              </a:rPr>
              <a:t>نمونه گیری خلط</a:t>
            </a:r>
            <a:endParaRPr lang="en-US" dirty="0">
              <a:cs typeface="B Titr" pitchFamily="2" charset="-78"/>
            </a:endParaRPr>
          </a:p>
        </p:txBody>
      </p:sp>
      <p:sp>
        <p:nvSpPr>
          <p:cNvPr id="3" name="Content Placeholder 2"/>
          <p:cNvSpPr>
            <a:spLocks noGrp="1"/>
          </p:cNvSpPr>
          <p:nvPr>
            <p:ph idx="1"/>
          </p:nvPr>
        </p:nvSpPr>
        <p:spPr>
          <a:xfrm>
            <a:off x="228600" y="1295400"/>
            <a:ext cx="8686800" cy="5334000"/>
          </a:xfrm>
        </p:spPr>
        <p:style>
          <a:lnRef idx="1">
            <a:schemeClr val="accent3"/>
          </a:lnRef>
          <a:fillRef idx="2">
            <a:schemeClr val="accent3"/>
          </a:fillRef>
          <a:effectRef idx="1">
            <a:schemeClr val="accent3"/>
          </a:effectRef>
          <a:fontRef idx="minor">
            <a:schemeClr val="dk1"/>
          </a:fontRef>
        </p:style>
        <p:txBody>
          <a:bodyPr>
            <a:normAutofit/>
          </a:bodyPr>
          <a:lstStyle/>
          <a:p>
            <a:pPr algn="just" rtl="1"/>
            <a:r>
              <a:rPr lang="fa-IR" sz="2800" b="1" dirty="0" smtClean="0">
                <a:solidFill>
                  <a:srgbClr val="7030A0"/>
                </a:solidFill>
                <a:cs typeface="B Mitra" pitchFamily="2" charset="-78"/>
              </a:rPr>
              <a:t>نمونه </a:t>
            </a:r>
            <a:r>
              <a:rPr lang="fa-IR" sz="2800" b="1" dirty="0">
                <a:solidFill>
                  <a:srgbClr val="7030A0"/>
                </a:solidFill>
                <a:cs typeface="B Mitra" pitchFamily="2" charset="-78"/>
              </a:rPr>
              <a:t>اول: </a:t>
            </a:r>
            <a:r>
              <a:rPr lang="fa-IR" dirty="0">
                <a:cs typeface="B Mitra" pitchFamily="2" charset="-78"/>
              </a:rPr>
              <a:t>در اولین مراجعه بیمار و زیر نظر کارکنان بهداشتی دریافت </a:t>
            </a:r>
            <a:r>
              <a:rPr lang="fa-IR" dirty="0" smtClean="0">
                <a:cs typeface="B Mitra" pitchFamily="2" charset="-78"/>
              </a:rPr>
              <a:t>می شود</a:t>
            </a:r>
            <a:r>
              <a:rPr lang="fa-IR" dirty="0">
                <a:cs typeface="B Mitra" pitchFamily="2" charset="-78"/>
              </a:rPr>
              <a:t>. </a:t>
            </a:r>
            <a:r>
              <a:rPr lang="fa-IR" dirty="0" smtClean="0">
                <a:cs typeface="B Mitra" pitchFamily="2" charset="-78"/>
              </a:rPr>
              <a:t>(در </a:t>
            </a:r>
            <a:r>
              <a:rPr lang="fa-IR" dirty="0">
                <a:cs typeface="B Mitra" pitchFamily="2" charset="-78"/>
              </a:rPr>
              <a:t>فضای </a:t>
            </a:r>
            <a:r>
              <a:rPr lang="fa-IR" dirty="0" smtClean="0">
                <a:cs typeface="B Mitra" pitchFamily="2" charset="-78"/>
              </a:rPr>
              <a:t>باز) </a:t>
            </a:r>
          </a:p>
          <a:p>
            <a:pPr algn="just" rtl="1"/>
            <a:endParaRPr lang="fa-IR" dirty="0" smtClean="0">
              <a:cs typeface="B Mitra" pitchFamily="2" charset="-78"/>
            </a:endParaRPr>
          </a:p>
          <a:p>
            <a:pPr algn="just" rtl="1"/>
            <a:r>
              <a:rPr lang="fa-IR" sz="2800" b="1" dirty="0">
                <a:solidFill>
                  <a:srgbClr val="7030A0"/>
                </a:solidFill>
                <a:cs typeface="B Mitra" pitchFamily="2" charset="-78"/>
              </a:rPr>
              <a:t>نمونه دوم: </a:t>
            </a:r>
            <a:r>
              <a:rPr lang="fa-IR" dirty="0">
                <a:cs typeface="B Mitra" pitchFamily="2" charset="-78"/>
              </a:rPr>
              <a:t>در همان روز اول یک ظرف خلط به بیمار داده </a:t>
            </a:r>
            <a:r>
              <a:rPr lang="fa-IR" dirty="0" smtClean="0">
                <a:cs typeface="B Mitra" pitchFamily="2" charset="-78"/>
              </a:rPr>
              <a:t>می شود </a:t>
            </a:r>
            <a:r>
              <a:rPr lang="fa-IR" dirty="0">
                <a:cs typeface="B Mitra" pitchFamily="2" charset="-78"/>
              </a:rPr>
              <a:t>تا صبح روز دوم قبل از برخاستن از بستر </a:t>
            </a:r>
            <a:r>
              <a:rPr lang="fa-IR" dirty="0" smtClean="0">
                <a:cs typeface="B Mitra" pitchFamily="2" charset="-78"/>
              </a:rPr>
              <a:t>(خلط صبحگاهی) </a:t>
            </a:r>
            <a:r>
              <a:rPr lang="fa-IR" dirty="0">
                <a:cs typeface="B Mitra" pitchFamily="2" charset="-78"/>
              </a:rPr>
              <a:t>بدون اینکه چیزی بخورد </a:t>
            </a:r>
            <a:r>
              <a:rPr lang="fa-IR" dirty="0" smtClean="0">
                <a:cs typeface="B Mitra" pitchFamily="2" charset="-78"/>
              </a:rPr>
              <a:t>ضمن انجام نفس عمیق و حبس نفس درسینه ، بـا سـرفـه های </a:t>
            </a:r>
            <a:r>
              <a:rPr lang="fa-IR" dirty="0">
                <a:cs typeface="B Mitra" pitchFamily="2" charset="-78"/>
              </a:rPr>
              <a:t>عمیق خلط خـود را خــارج کــرده و در ظرف دریافتی جمع </a:t>
            </a:r>
            <a:r>
              <a:rPr lang="fa-IR" dirty="0" smtClean="0">
                <a:cs typeface="B Mitra" pitchFamily="2" charset="-78"/>
              </a:rPr>
              <a:t>آوری کرده </a:t>
            </a:r>
            <a:r>
              <a:rPr lang="fa-IR" dirty="0">
                <a:cs typeface="B Mitra" pitchFamily="2" charset="-78"/>
              </a:rPr>
              <a:t>و پس از بستن درب ظرف و گذاشتن آن در جعبه حمل نمونه به واحد بهداشتی تحویل دهد.</a:t>
            </a:r>
            <a:endParaRPr lang="en-US" dirty="0">
              <a:cs typeface="B Mitra" pitchFamily="2" charset="-78"/>
            </a:endParaRPr>
          </a:p>
        </p:txBody>
      </p:sp>
    </p:spTree>
    <p:extLst>
      <p:ext uri="{BB962C8B-B14F-4D97-AF65-F5344CB8AC3E}">
        <p14:creationId xmlns:p14="http://schemas.microsoft.com/office/powerpoint/2010/main" val="1654000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style>
          <a:lnRef idx="1">
            <a:schemeClr val="accent3"/>
          </a:lnRef>
          <a:fillRef idx="3">
            <a:schemeClr val="accent3"/>
          </a:fillRef>
          <a:effectRef idx="2">
            <a:schemeClr val="accent3"/>
          </a:effectRef>
          <a:fontRef idx="minor">
            <a:schemeClr val="lt1"/>
          </a:fontRef>
        </p:style>
        <p:txBody>
          <a:bodyPr>
            <a:normAutofit/>
          </a:bodyPr>
          <a:lstStyle/>
          <a:p>
            <a:pPr rtl="1"/>
            <a:r>
              <a:rPr lang="fa-IR" dirty="0" smtClean="0">
                <a:cs typeface="B Titr" pitchFamily="2" charset="-78"/>
              </a:rPr>
              <a:t>حالت های مختلف بیماریابی</a:t>
            </a:r>
            <a:endParaRPr lang="en-US" dirty="0">
              <a:cs typeface="B Titr" pitchFamily="2" charset="-78"/>
            </a:endParaRPr>
          </a:p>
        </p:txBody>
      </p:sp>
      <p:sp>
        <p:nvSpPr>
          <p:cNvPr id="3" name="Content Placeholder 2"/>
          <p:cNvSpPr>
            <a:spLocks noGrp="1"/>
          </p:cNvSpPr>
          <p:nvPr>
            <p:ph idx="1"/>
          </p:nvPr>
        </p:nvSpPr>
        <p:spPr>
          <a:xfrm>
            <a:off x="228600" y="1295400"/>
            <a:ext cx="8686800" cy="5334000"/>
          </a:xfrm>
        </p:spPr>
        <p:style>
          <a:lnRef idx="1">
            <a:schemeClr val="accent3"/>
          </a:lnRef>
          <a:fillRef idx="2">
            <a:schemeClr val="accent3"/>
          </a:fillRef>
          <a:effectRef idx="1">
            <a:schemeClr val="accent3"/>
          </a:effectRef>
          <a:fontRef idx="minor">
            <a:schemeClr val="dk1"/>
          </a:fontRef>
        </p:style>
        <p:txBody>
          <a:bodyPr>
            <a:normAutofit/>
          </a:bodyPr>
          <a:lstStyle/>
          <a:p>
            <a:pPr algn="just" rtl="1"/>
            <a:r>
              <a:rPr lang="fa-IR" sz="2800" b="1" dirty="0">
                <a:solidFill>
                  <a:srgbClr val="7030A0"/>
                </a:solidFill>
                <a:cs typeface="B Mitra" pitchFamily="2" charset="-78"/>
              </a:rPr>
              <a:t>الگوریتم الف 1 : </a:t>
            </a:r>
            <a:r>
              <a:rPr lang="fa-IR" sz="2400" b="1" dirty="0">
                <a:cs typeface="B Mitra" pitchFamily="2" charset="-78"/>
              </a:rPr>
              <a:t>تشخیص سل در مراجعین دارای شکایت بالینی </a:t>
            </a:r>
            <a:r>
              <a:rPr lang="fa-IR" sz="2400" b="1" dirty="0" smtClean="0">
                <a:cs typeface="B Mitra" pitchFamily="2" charset="-78"/>
              </a:rPr>
              <a:t>سرفه</a:t>
            </a:r>
            <a:endParaRPr lang="fa-IR" sz="2400" b="1" dirty="0">
              <a:cs typeface="B Mitra" pitchFamily="2" charset="-78"/>
            </a:endParaRPr>
          </a:p>
          <a:p>
            <a:pPr algn="just" rtl="1"/>
            <a:endParaRPr lang="fa-IR" dirty="0" smtClean="0">
              <a:cs typeface="B Mitra" pitchFamily="2" charset="-78"/>
            </a:endParaRPr>
          </a:p>
          <a:p>
            <a:pPr algn="just" rtl="1"/>
            <a:r>
              <a:rPr lang="fa-IR" sz="2800" b="1" dirty="0">
                <a:solidFill>
                  <a:srgbClr val="7030A0"/>
                </a:solidFill>
                <a:cs typeface="B Mitra" pitchFamily="2" charset="-78"/>
              </a:rPr>
              <a:t>الگوریتم الف 2 : </a:t>
            </a:r>
            <a:r>
              <a:rPr lang="fa-IR" sz="2400" b="1" dirty="0" smtClean="0">
                <a:cs typeface="B Mitra" pitchFamily="2" charset="-78"/>
              </a:rPr>
              <a:t>غربالگری/ بیماریابی فعال</a:t>
            </a:r>
            <a:r>
              <a:rPr lang="en-US" sz="2400" b="1" dirty="0" smtClean="0">
                <a:cs typeface="B Mitra" pitchFamily="2" charset="-78"/>
              </a:rPr>
              <a:t> </a:t>
            </a:r>
            <a:endParaRPr lang="fa-IR" sz="2400" b="1" dirty="0" smtClean="0">
              <a:cs typeface="B Mitra" pitchFamily="2" charset="-78"/>
            </a:endParaRPr>
          </a:p>
          <a:p>
            <a:pPr algn="just" rtl="1"/>
            <a:r>
              <a:rPr lang="fa-IR" sz="2400" dirty="0" smtClean="0">
                <a:cs typeface="B Mitra" pitchFamily="2" charset="-78"/>
              </a:rPr>
              <a:t>اصولا </a:t>
            </a:r>
            <a:r>
              <a:rPr lang="fa-IR" sz="2400" dirty="0" smtClean="0">
                <a:cs typeface="B Mitra" pitchFamily="2" charset="-78"/>
              </a:rPr>
              <a:t>برای افراد در معرض تماس نزدیک با بیمار مبتلا به سل ریوی خلط مثبت</a:t>
            </a:r>
          </a:p>
          <a:p>
            <a:pPr algn="just" rtl="1"/>
            <a:endParaRPr lang="fa-IR" sz="2000" dirty="0">
              <a:cs typeface="B Mitra" pitchFamily="2" charset="-78"/>
            </a:endParaRPr>
          </a:p>
          <a:p>
            <a:pPr algn="just" rtl="1"/>
            <a:endParaRPr lang="fa-IR" sz="2400" dirty="0" smtClean="0">
              <a:cs typeface="B Mitra" pitchFamily="2" charset="-78"/>
            </a:endParaRPr>
          </a:p>
          <a:p>
            <a:pPr algn="just" rtl="1"/>
            <a:r>
              <a:rPr lang="fa-IR" sz="2800" b="1" dirty="0">
                <a:solidFill>
                  <a:srgbClr val="7030A0"/>
                </a:solidFill>
                <a:cs typeface="B Mitra" pitchFamily="2" charset="-78"/>
              </a:rPr>
              <a:t>الگوریتم ب : </a:t>
            </a:r>
            <a:r>
              <a:rPr lang="fa-IR" sz="2400" b="1" dirty="0">
                <a:cs typeface="B Mitra" pitchFamily="2" charset="-78"/>
              </a:rPr>
              <a:t>تشخیص سل ریوی</a:t>
            </a:r>
            <a:r>
              <a:rPr lang="en-US" sz="2400" b="1" dirty="0">
                <a:cs typeface="B Mitra" pitchFamily="2" charset="-78"/>
              </a:rPr>
              <a:t> </a:t>
            </a:r>
            <a:r>
              <a:rPr lang="fa-IR" sz="2400" dirty="0">
                <a:cs typeface="B Mitra" pitchFamily="2" charset="-78"/>
              </a:rPr>
              <a:t>(سرفه کمتر از دو هفته و فاقد عامل خطر)</a:t>
            </a:r>
          </a:p>
          <a:p>
            <a:pPr algn="just" rtl="1"/>
            <a:endParaRPr lang="fa-IR" dirty="0" smtClean="0">
              <a:cs typeface="B Mitra" pitchFamily="2" charset="-78"/>
            </a:endParaRPr>
          </a:p>
          <a:p>
            <a:pPr algn="just" rtl="1"/>
            <a:r>
              <a:rPr lang="fa-IR" sz="2800" b="1" dirty="0">
                <a:solidFill>
                  <a:srgbClr val="7030A0"/>
                </a:solidFill>
                <a:cs typeface="B Mitra" pitchFamily="2" charset="-78"/>
              </a:rPr>
              <a:t>الگوریتم ج : </a:t>
            </a:r>
            <a:r>
              <a:rPr lang="fa-IR" sz="2400" b="1" dirty="0">
                <a:cs typeface="B Mitra" pitchFamily="2" charset="-78"/>
              </a:rPr>
              <a:t>کاربرد صرفا در غربالگری / بیماریابی فعال</a:t>
            </a:r>
            <a:endParaRPr lang="en-US" sz="2400" b="1" dirty="0">
              <a:cs typeface="B Mitra" pitchFamily="2" charset="-78"/>
            </a:endParaRPr>
          </a:p>
        </p:txBody>
      </p:sp>
    </p:spTree>
    <p:extLst>
      <p:ext uri="{BB962C8B-B14F-4D97-AF65-F5344CB8AC3E}">
        <p14:creationId xmlns:p14="http://schemas.microsoft.com/office/powerpoint/2010/main" val="42933156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694" y="58718"/>
            <a:ext cx="9162694" cy="6494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943600" y="2667000"/>
            <a:ext cx="838200" cy="4572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1100" b="1" dirty="0" smtClean="0">
                <a:cs typeface="B Titr" pitchFamily="2" charset="-78"/>
              </a:rPr>
              <a:t> مثبت</a:t>
            </a:r>
            <a:r>
              <a:rPr lang="en-US" sz="1100" b="1" dirty="0" smtClean="0">
                <a:cs typeface="B Titr" pitchFamily="2" charset="-78"/>
              </a:rPr>
              <a:t>HIV</a:t>
            </a:r>
            <a:r>
              <a:rPr lang="fa-IR" sz="1100" b="1" dirty="0" smtClean="0">
                <a:cs typeface="B Titr" pitchFamily="2" charset="-78"/>
              </a:rPr>
              <a:t> </a:t>
            </a:r>
            <a:endParaRPr lang="en-US" sz="1100" b="1" dirty="0" smtClean="0">
              <a:cs typeface="B Titr" pitchFamily="2" charset="-78"/>
            </a:endParaRPr>
          </a:p>
          <a:p>
            <a:pPr algn="ctr"/>
            <a:r>
              <a:rPr lang="fa-IR" sz="1100" b="1" dirty="0" smtClean="0">
                <a:cs typeface="B Titr" pitchFamily="2" charset="-78"/>
              </a:rPr>
              <a:t>کاندید پیوند</a:t>
            </a:r>
            <a:endParaRPr lang="en-US" sz="1100" b="1" dirty="0">
              <a:cs typeface="B Titr" pitchFamily="2" charset="-78"/>
            </a:endParaRPr>
          </a:p>
        </p:txBody>
      </p:sp>
      <p:sp>
        <p:nvSpPr>
          <p:cNvPr id="6" name="Rectangle 5"/>
          <p:cNvSpPr/>
          <p:nvPr/>
        </p:nvSpPr>
        <p:spPr>
          <a:xfrm>
            <a:off x="2057400" y="3034145"/>
            <a:ext cx="990600" cy="4572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b="1" dirty="0" smtClean="0">
                <a:cs typeface="B Titr" pitchFamily="2" charset="-78"/>
              </a:rPr>
              <a:t>تجویز آنتی بیوتیک بجز  ضدسل و کینولون</a:t>
            </a:r>
            <a:endParaRPr lang="en-US" sz="800" b="1" dirty="0">
              <a:cs typeface="B Titr" pitchFamily="2" charset="-78"/>
            </a:endParaRPr>
          </a:p>
        </p:txBody>
      </p:sp>
    </p:spTree>
    <p:extLst>
      <p:ext uri="{BB962C8B-B14F-4D97-AF65-F5344CB8AC3E}">
        <p14:creationId xmlns:p14="http://schemas.microsoft.com/office/powerpoint/2010/main" val="30462559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228600"/>
            <a:ext cx="91440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38117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19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13855"/>
            <a:ext cx="9144000" cy="6696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2480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style>
          <a:lnRef idx="1">
            <a:schemeClr val="accent3"/>
          </a:lnRef>
          <a:fillRef idx="3">
            <a:schemeClr val="accent3"/>
          </a:fillRef>
          <a:effectRef idx="2">
            <a:schemeClr val="accent3"/>
          </a:effectRef>
          <a:fontRef idx="minor">
            <a:schemeClr val="lt1"/>
          </a:fontRef>
        </p:style>
        <p:txBody>
          <a:bodyPr>
            <a:normAutofit/>
          </a:bodyPr>
          <a:lstStyle/>
          <a:p>
            <a:pPr rtl="1"/>
            <a:r>
              <a:rPr lang="fa-IR" dirty="0">
                <a:cs typeface="B Titr" pitchFamily="2" charset="-78"/>
              </a:rPr>
              <a:t>نکات مهم الگوریتم الف 2 بیماریابی فعال</a:t>
            </a:r>
            <a:endParaRPr lang="en-US" dirty="0">
              <a:cs typeface="B Titr" pitchFamily="2" charset="-78"/>
            </a:endParaRPr>
          </a:p>
        </p:txBody>
      </p:sp>
      <p:sp>
        <p:nvSpPr>
          <p:cNvPr id="3" name="Content Placeholder 2"/>
          <p:cNvSpPr>
            <a:spLocks noGrp="1"/>
          </p:cNvSpPr>
          <p:nvPr>
            <p:ph idx="1"/>
          </p:nvPr>
        </p:nvSpPr>
        <p:spPr>
          <a:xfrm>
            <a:off x="228600" y="1295400"/>
            <a:ext cx="8686800" cy="5334000"/>
          </a:xfrm>
        </p:spPr>
        <p:style>
          <a:lnRef idx="1">
            <a:schemeClr val="accent3"/>
          </a:lnRef>
          <a:fillRef idx="2">
            <a:schemeClr val="accent3"/>
          </a:fillRef>
          <a:effectRef idx="1">
            <a:schemeClr val="accent3"/>
          </a:effectRef>
          <a:fontRef idx="minor">
            <a:schemeClr val="dk1"/>
          </a:fontRef>
        </p:style>
        <p:txBody>
          <a:bodyPr>
            <a:normAutofit/>
          </a:bodyPr>
          <a:lstStyle/>
          <a:p>
            <a:pPr algn="just" rtl="1"/>
            <a:r>
              <a:rPr lang="fa-IR" sz="2400" dirty="0" smtClean="0">
                <a:solidFill>
                  <a:srgbClr val="7030A0"/>
                </a:solidFill>
                <a:cs typeface="B Mitra" pitchFamily="2" charset="-78"/>
              </a:rPr>
              <a:t>قبل از اقدام به بیماریابی فعال در گروههای در معرض خطر </a:t>
            </a:r>
            <a:r>
              <a:rPr lang="fa-IR" sz="2400" dirty="0" smtClean="0">
                <a:solidFill>
                  <a:srgbClr val="7030A0"/>
                </a:solidFill>
                <a:cs typeface="B Mitra" pitchFamily="2" charset="-78"/>
              </a:rPr>
              <a:t>(مطابق برنامه </a:t>
            </a:r>
            <a:r>
              <a:rPr lang="fa-IR" sz="2400" dirty="0" smtClean="0">
                <a:solidFill>
                  <a:srgbClr val="7030A0"/>
                </a:solidFill>
                <a:cs typeface="B Mitra" pitchFamily="2" charset="-78"/>
              </a:rPr>
              <a:t>کشوری مبارزه با سل) ، زمینه صدور نسخه الکترونیک با حضور فیزیکی یا مجازی پزشک فراهم شود</a:t>
            </a:r>
            <a:r>
              <a:rPr lang="fa-IR" sz="2400" dirty="0" smtClean="0">
                <a:solidFill>
                  <a:srgbClr val="7030A0"/>
                </a:solidFill>
                <a:cs typeface="B Mitra" pitchFamily="2" charset="-78"/>
              </a:rPr>
              <a:t>.</a:t>
            </a:r>
          </a:p>
          <a:p>
            <a:pPr algn="just" rtl="1"/>
            <a:endParaRPr lang="fa-IR" sz="2400" dirty="0" smtClean="0">
              <a:solidFill>
                <a:srgbClr val="7030A0"/>
              </a:solidFill>
              <a:cs typeface="B Mitra" pitchFamily="2" charset="-78"/>
            </a:endParaRPr>
          </a:p>
          <a:p>
            <a:pPr algn="just" rtl="1"/>
            <a:r>
              <a:rPr lang="fa-IR" sz="2800" dirty="0">
                <a:solidFill>
                  <a:srgbClr val="7030A0"/>
                </a:solidFill>
                <a:cs typeface="B Mitra" pitchFamily="2" charset="-78"/>
              </a:rPr>
              <a:t>الگوریتم الف 2 : بیماریابی فعال سل </a:t>
            </a:r>
            <a:r>
              <a:rPr lang="fa-IR" sz="2800" dirty="0">
                <a:cs typeface="B Mitra" pitchFamily="2" charset="-78"/>
              </a:rPr>
              <a:t>، در افراد دارای سرفه بیش از دو هفته و </a:t>
            </a:r>
            <a:r>
              <a:rPr lang="fa-IR" sz="2800" u="sng" dirty="0">
                <a:cs typeface="B Mitra" pitchFamily="2" charset="-78"/>
              </a:rPr>
              <a:t>دارای عامل خطر ، گرافی قفسه سینه </a:t>
            </a:r>
            <a:r>
              <a:rPr lang="fa-IR" sz="2800" dirty="0">
                <a:cs typeface="B Mitra" pitchFamily="2" charset="-78"/>
              </a:rPr>
              <a:t>انجام می شود . </a:t>
            </a:r>
            <a:r>
              <a:rPr lang="fa-IR" sz="2400" dirty="0">
                <a:cs typeface="B Mitra" pitchFamily="2" charset="-78"/>
              </a:rPr>
              <a:t>(در صورت فراهم بودن زمینه صدور نسخه الکترونیک با حضور فیزیکی / مجازی پزشک)</a:t>
            </a:r>
          </a:p>
          <a:p>
            <a:pPr algn="r" rtl="1"/>
            <a:r>
              <a:rPr lang="fa-IR" sz="2400" dirty="0">
                <a:cs typeface="B Mitra" pitchFamily="2" charset="-78"/>
              </a:rPr>
              <a:t>برای افراد مشکوک به سل فاقد عامل خطر ، در صورت فراهمی بستر و منابع مالی </a:t>
            </a:r>
            <a:r>
              <a:rPr lang="en-US" sz="2400" dirty="0">
                <a:cs typeface="B Mitra" pitchFamily="2" charset="-78"/>
              </a:rPr>
              <a:t>CXR</a:t>
            </a:r>
            <a:r>
              <a:rPr lang="fa-IR" sz="2400" dirty="0">
                <a:cs typeface="B Mitra" pitchFamily="2" charset="-78"/>
              </a:rPr>
              <a:t> انجام می شود .</a:t>
            </a:r>
          </a:p>
          <a:p>
            <a:pPr algn="r" rtl="1"/>
            <a:endParaRPr lang="fa-IR" sz="2800" dirty="0">
              <a:cs typeface="B Mitra" pitchFamily="2" charset="-78"/>
            </a:endParaRPr>
          </a:p>
          <a:p>
            <a:pPr algn="r" rtl="1"/>
            <a:r>
              <a:rPr lang="fa-IR" sz="2800" dirty="0">
                <a:cs typeface="B Mitra" pitchFamily="2" charset="-78"/>
              </a:rPr>
              <a:t>در الگوریتم الف 2 گرافی همزمان با نمونه خلط انجام می شود </a:t>
            </a:r>
            <a:r>
              <a:rPr lang="fa-IR" sz="2400" dirty="0">
                <a:cs typeface="B Mitra" pitchFamily="2" charset="-78"/>
              </a:rPr>
              <a:t>(در صورت فراهم بودن</a:t>
            </a:r>
            <a:r>
              <a:rPr lang="fa-IR" sz="2400" dirty="0" smtClean="0">
                <a:cs typeface="B Mitra" pitchFamily="2" charset="-78"/>
              </a:rPr>
              <a:t>)</a:t>
            </a:r>
            <a:endParaRPr lang="fa-IR" sz="2400" dirty="0">
              <a:cs typeface="B Mitra" pitchFamily="2" charset="-78"/>
            </a:endParaRPr>
          </a:p>
        </p:txBody>
      </p:sp>
    </p:spTree>
    <p:extLst>
      <p:ext uri="{BB962C8B-B14F-4D97-AF65-F5344CB8AC3E}">
        <p14:creationId xmlns:p14="http://schemas.microsoft.com/office/powerpoint/2010/main" val="2112559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style>
          <a:lnRef idx="1">
            <a:schemeClr val="accent3"/>
          </a:lnRef>
          <a:fillRef idx="3">
            <a:schemeClr val="accent3"/>
          </a:fillRef>
          <a:effectRef idx="2">
            <a:schemeClr val="accent3"/>
          </a:effectRef>
          <a:fontRef idx="minor">
            <a:schemeClr val="lt1"/>
          </a:fontRef>
        </p:style>
        <p:txBody>
          <a:bodyPr>
            <a:normAutofit/>
          </a:bodyPr>
          <a:lstStyle/>
          <a:p>
            <a:pPr rtl="1"/>
            <a:r>
              <a:rPr lang="fa-IR" dirty="0">
                <a:cs typeface="B Titr" pitchFamily="2" charset="-78"/>
              </a:rPr>
              <a:t>نکات مهم الگوریتم الف 2 بیماریابی فعال</a:t>
            </a:r>
            <a:endParaRPr lang="en-US" dirty="0">
              <a:cs typeface="B Titr" pitchFamily="2" charset="-78"/>
            </a:endParaRPr>
          </a:p>
        </p:txBody>
      </p:sp>
      <p:sp>
        <p:nvSpPr>
          <p:cNvPr id="3" name="Content Placeholder 2"/>
          <p:cNvSpPr>
            <a:spLocks noGrp="1"/>
          </p:cNvSpPr>
          <p:nvPr>
            <p:ph idx="1"/>
          </p:nvPr>
        </p:nvSpPr>
        <p:spPr>
          <a:xfrm>
            <a:off x="228600" y="1295400"/>
            <a:ext cx="8686800" cy="5334000"/>
          </a:xfrm>
        </p:spPr>
        <p:style>
          <a:lnRef idx="1">
            <a:schemeClr val="accent3"/>
          </a:lnRef>
          <a:fillRef idx="2">
            <a:schemeClr val="accent3"/>
          </a:fillRef>
          <a:effectRef idx="1">
            <a:schemeClr val="accent3"/>
          </a:effectRef>
          <a:fontRef idx="minor">
            <a:schemeClr val="dk1"/>
          </a:fontRef>
        </p:style>
        <p:txBody>
          <a:bodyPr>
            <a:normAutofit/>
          </a:bodyPr>
          <a:lstStyle/>
          <a:p>
            <a:pPr algn="just" rtl="1"/>
            <a:endParaRPr lang="fa-IR" sz="1100" dirty="0">
              <a:solidFill>
                <a:srgbClr val="7030A0"/>
              </a:solidFill>
              <a:cs typeface="B Mitra" pitchFamily="2" charset="-78"/>
            </a:endParaRPr>
          </a:p>
          <a:p>
            <a:pPr algn="just" rtl="1"/>
            <a:r>
              <a:rPr lang="fa-IR" sz="2800" dirty="0">
                <a:solidFill>
                  <a:schemeClr val="tx1"/>
                </a:solidFill>
                <a:cs typeface="B Mitra" pitchFamily="2" charset="-78"/>
              </a:rPr>
              <a:t>بيماريابي فعال اصولا براي افراد در معرض تماس نزديك با بيماران مبتلا به سل ريوي خلط مثبت انجام مي شود. اما ساير گروه هايي كه بسته به ميزان دسترسي به منابع مالي و انساني، تحت بيماريابي فعال سل قرار مي گيرند عبارتند از:</a:t>
            </a:r>
          </a:p>
          <a:p>
            <a:pPr marL="0" indent="0" algn="just" rtl="1">
              <a:buNone/>
            </a:pPr>
            <a:r>
              <a:rPr lang="fa-IR" sz="2800" dirty="0">
                <a:solidFill>
                  <a:schemeClr val="tx1"/>
                </a:solidFill>
                <a:cs typeface="B Mitra" pitchFamily="2" charset="-78"/>
              </a:rPr>
              <a:t>- </a:t>
            </a:r>
            <a:r>
              <a:rPr lang="fa-IR" sz="2400" dirty="0">
                <a:solidFill>
                  <a:schemeClr val="tx1"/>
                </a:solidFill>
                <a:cs typeface="B Mitra" pitchFamily="2" charset="-78"/>
              </a:rPr>
              <a:t>جمعيت هاي متراكم؛ نظير زندانها، مراكز بازپروري، اردوگاه ها، آسايشگاه هاي سالمندان و غيره.</a:t>
            </a:r>
          </a:p>
          <a:p>
            <a:pPr algn="just" rtl="1">
              <a:buFontTx/>
              <a:buChar char="-"/>
            </a:pPr>
            <a:r>
              <a:rPr lang="fa-IR" sz="2400" dirty="0">
                <a:solidFill>
                  <a:schemeClr val="tx1"/>
                </a:solidFill>
                <a:cs typeface="B Mitra" pitchFamily="2" charset="-78"/>
              </a:rPr>
              <a:t>بيماران مبتلا به ضعف سيستم ايمني : از جمله افراد آلوده به عفونت </a:t>
            </a:r>
            <a:r>
              <a:rPr lang="en-US" sz="2400" dirty="0">
                <a:solidFill>
                  <a:schemeClr val="tx1"/>
                </a:solidFill>
                <a:cs typeface="B Mitra" pitchFamily="2" charset="-78"/>
              </a:rPr>
              <a:t>HIV</a:t>
            </a:r>
            <a:r>
              <a:rPr lang="fa-IR" sz="2400" dirty="0">
                <a:solidFill>
                  <a:schemeClr val="tx1"/>
                </a:solidFill>
                <a:cs typeface="B Mitra" pitchFamily="2" charset="-78"/>
              </a:rPr>
              <a:t> ، نارسايي كليه، ديابت كنترل نشده و بيماران تحت درمان هاي تضعيف كننده سيستم ايمني از جمله: داروهاي شيمي درماني و كورتيكوستروئيدها.</a:t>
            </a:r>
          </a:p>
          <a:p>
            <a:pPr algn="just" rtl="1">
              <a:buFontTx/>
              <a:buChar char="-"/>
            </a:pPr>
            <a:r>
              <a:rPr lang="fa-IR" sz="2400" dirty="0">
                <a:solidFill>
                  <a:schemeClr val="tx1"/>
                </a:solidFill>
                <a:cs typeface="B Mitra" pitchFamily="2" charset="-78"/>
              </a:rPr>
              <a:t>آن دسته ازكاركنان سيستم بهداشتي درماني كه از نظر مواجهه و ابتلا به سل در معرض خطر بالا يا متوسط قرار دارند به خصوص كاركنان آزمايشگاه سل كه با خلط سر وكار دارند.</a:t>
            </a:r>
            <a:endParaRPr lang="fa-IR" sz="2400" dirty="0">
              <a:solidFill>
                <a:schemeClr val="tx1"/>
              </a:solidFill>
              <a:cs typeface="B Mitra" pitchFamily="2" charset="-78"/>
            </a:endParaRPr>
          </a:p>
        </p:txBody>
      </p:sp>
    </p:spTree>
    <p:extLst>
      <p:ext uri="{BB962C8B-B14F-4D97-AF65-F5344CB8AC3E}">
        <p14:creationId xmlns:p14="http://schemas.microsoft.com/office/powerpoint/2010/main" val="33525222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style>
          <a:lnRef idx="1">
            <a:schemeClr val="accent3"/>
          </a:lnRef>
          <a:fillRef idx="3">
            <a:schemeClr val="accent3"/>
          </a:fillRef>
          <a:effectRef idx="2">
            <a:schemeClr val="accent3"/>
          </a:effectRef>
          <a:fontRef idx="minor">
            <a:schemeClr val="lt1"/>
          </a:fontRef>
        </p:style>
        <p:txBody>
          <a:bodyPr>
            <a:normAutofit fontScale="90000"/>
          </a:bodyPr>
          <a:lstStyle/>
          <a:p>
            <a:pPr rtl="1"/>
            <a:r>
              <a:rPr lang="fa-IR" dirty="0">
                <a:cs typeface="B Titr" pitchFamily="2" charset="-78"/>
              </a:rPr>
              <a:t>نکات مهم الگوریتم الف 2 بیماریابی فعال</a:t>
            </a:r>
            <a:endParaRPr lang="en-US" dirty="0">
              <a:cs typeface="B Titr" pitchFamily="2" charset="-78"/>
            </a:endParaRPr>
          </a:p>
        </p:txBody>
      </p:sp>
      <p:sp>
        <p:nvSpPr>
          <p:cNvPr id="3" name="Content Placeholder 2"/>
          <p:cNvSpPr>
            <a:spLocks noGrp="1"/>
          </p:cNvSpPr>
          <p:nvPr>
            <p:ph idx="1"/>
          </p:nvPr>
        </p:nvSpPr>
        <p:spPr>
          <a:xfrm>
            <a:off x="228600" y="1066800"/>
            <a:ext cx="8686800" cy="5562600"/>
          </a:xfrm>
        </p:spPr>
        <p:style>
          <a:lnRef idx="1">
            <a:schemeClr val="accent3"/>
          </a:lnRef>
          <a:fillRef idx="2">
            <a:schemeClr val="accent3"/>
          </a:fillRef>
          <a:effectRef idx="1">
            <a:schemeClr val="accent3"/>
          </a:effectRef>
          <a:fontRef idx="minor">
            <a:schemeClr val="dk1"/>
          </a:fontRef>
        </p:style>
        <p:txBody>
          <a:bodyPr>
            <a:normAutofit fontScale="92500" lnSpcReduction="10000"/>
          </a:bodyPr>
          <a:lstStyle/>
          <a:p>
            <a:pPr algn="just" rtl="1"/>
            <a:r>
              <a:rPr lang="fa-IR" sz="2800" dirty="0" smtClean="0">
                <a:cs typeface="B Mitra" pitchFamily="2" charset="-78"/>
              </a:rPr>
              <a:t>در </a:t>
            </a:r>
            <a:r>
              <a:rPr lang="fa-IR" sz="2800" dirty="0">
                <a:cs typeface="B Mitra" pitchFamily="2" charset="-78"/>
              </a:rPr>
              <a:t>الگوریتم الف 2 ؛ </a:t>
            </a:r>
            <a:r>
              <a:rPr lang="fa-IR" sz="2800" dirty="0" smtClean="0">
                <a:cs typeface="B Mitra" pitchFamily="2" charset="-78"/>
              </a:rPr>
              <a:t>چنانچه فرد یکی از گروههای دارای اندیکاسیون تشخیص و درمان سل نهفته باشد :  </a:t>
            </a:r>
          </a:p>
          <a:p>
            <a:pPr algn="just" rtl="1"/>
            <a:endParaRPr lang="fa-IR" sz="2800" dirty="0">
              <a:cs typeface="B Mitra" pitchFamily="2" charset="-78"/>
            </a:endParaRPr>
          </a:p>
          <a:p>
            <a:pPr algn="just" rtl="1"/>
            <a:endParaRPr lang="fa-IR" sz="2800" dirty="0" smtClean="0">
              <a:cs typeface="B Mitra" pitchFamily="2" charset="-78"/>
            </a:endParaRPr>
          </a:p>
          <a:p>
            <a:pPr algn="just" rtl="1"/>
            <a:endParaRPr lang="fa-IR" sz="2800" dirty="0" smtClean="0">
              <a:cs typeface="B Mitra" pitchFamily="2" charset="-78"/>
            </a:endParaRPr>
          </a:p>
          <a:p>
            <a:pPr algn="just" rtl="1"/>
            <a:endParaRPr lang="fa-IR" sz="3900" dirty="0" smtClean="0">
              <a:cs typeface="B Mitra" pitchFamily="2" charset="-78"/>
            </a:endParaRPr>
          </a:p>
          <a:p>
            <a:pPr algn="just" rtl="1"/>
            <a:r>
              <a:rPr lang="fa-IR" sz="2800" dirty="0" smtClean="0">
                <a:cs typeface="B Mitra" pitchFamily="2" charset="-78"/>
              </a:rPr>
              <a:t>توصیه به انجام تست تشخیص سل نهفته (باهدف کاهش مراجعات)</a:t>
            </a:r>
            <a:endParaRPr lang="fa-IR" sz="2800" dirty="0">
              <a:cs typeface="B Mitra" pitchFamily="2" charset="-78"/>
            </a:endParaRPr>
          </a:p>
          <a:p>
            <a:pPr algn="just" rtl="1"/>
            <a:endParaRPr lang="fa-IR" sz="900" dirty="0" smtClean="0">
              <a:cs typeface="B Mitra" pitchFamily="2" charset="-78"/>
            </a:endParaRPr>
          </a:p>
          <a:p>
            <a:pPr algn="just" rtl="1"/>
            <a:r>
              <a:rPr lang="fa-IR" sz="2800" dirty="0" smtClean="0">
                <a:solidFill>
                  <a:srgbClr val="0070C0"/>
                </a:solidFill>
                <a:cs typeface="B Mitra" pitchFamily="2" charset="-78"/>
              </a:rPr>
              <a:t>انجام تست تشخیص سل نهفته ، منوط به ارزیابی سابقه قبلی درمان ضدسل می باشد</a:t>
            </a:r>
          </a:p>
          <a:p>
            <a:pPr algn="just" rtl="1"/>
            <a:r>
              <a:rPr lang="fa-IR" sz="2800" dirty="0" smtClean="0">
                <a:solidFill>
                  <a:srgbClr val="0070C0"/>
                </a:solidFill>
                <a:cs typeface="B Mitra" pitchFamily="2" charset="-78"/>
              </a:rPr>
              <a:t>فرد سرفه </a:t>
            </a:r>
            <a:r>
              <a:rPr lang="fa-IR" sz="2800" dirty="0">
                <a:solidFill>
                  <a:srgbClr val="0070C0"/>
                </a:solidFill>
                <a:cs typeface="B Mitra" pitchFamily="2" charset="-78"/>
              </a:rPr>
              <a:t>بیش از دو هفته دارد ، بدون توجه به </a:t>
            </a:r>
            <a:r>
              <a:rPr lang="fa-IR" sz="2800" dirty="0" smtClean="0">
                <a:solidFill>
                  <a:srgbClr val="0070C0"/>
                </a:solidFill>
                <a:cs typeface="B Mitra" pitchFamily="2" charset="-78"/>
              </a:rPr>
              <a:t>عامل خطر / یا سرفه کمتر از یک هفته دارد و دارای عامل خطر باشد و </a:t>
            </a:r>
            <a:r>
              <a:rPr lang="fa-IR" sz="2800" dirty="0" smtClean="0">
                <a:cs typeface="B Mitra" pitchFamily="2" charset="-78"/>
              </a:rPr>
              <a:t>نتایج </a:t>
            </a:r>
            <a:r>
              <a:rPr lang="fa-IR" sz="2800" dirty="0">
                <a:cs typeface="B Mitra" pitchFamily="2" charset="-78"/>
              </a:rPr>
              <a:t>اسمیر منفی است ، شواهد رادیولوژیک به نفع سل ندارد ، </a:t>
            </a:r>
            <a:r>
              <a:rPr lang="fa-IR" sz="2800" dirty="0" smtClean="0">
                <a:cs typeface="B Mitra" pitchFamily="2" charset="-78"/>
              </a:rPr>
              <a:t>ارجاع به </a:t>
            </a:r>
            <a:r>
              <a:rPr lang="fa-IR" sz="2800" dirty="0">
                <a:cs typeface="B Mitra" pitchFamily="2" charset="-78"/>
              </a:rPr>
              <a:t>پزشک </a:t>
            </a:r>
            <a:r>
              <a:rPr lang="fa-IR" sz="2800" dirty="0" smtClean="0">
                <a:cs typeface="B Mitra" pitchFamily="2" charset="-78"/>
              </a:rPr>
              <a:t>می شود ، در صورت تداوم </a:t>
            </a:r>
            <a:r>
              <a:rPr lang="fa-IR" sz="2800" dirty="0">
                <a:cs typeface="B Mitra" pitchFamily="2" charset="-78"/>
              </a:rPr>
              <a:t>علایم بعد از دو هفته (با آنتی بیوتیک) و خلط مجدد هم منفی باشد و سل فعال رد شود ؛ درمان سل نهفته شروع می شود </a:t>
            </a:r>
            <a:r>
              <a:rPr lang="fa-IR" sz="2800" dirty="0" smtClean="0">
                <a:cs typeface="B Mitra" pitchFamily="2" charset="-78"/>
              </a:rPr>
              <a:t>.</a:t>
            </a:r>
          </a:p>
          <a:p>
            <a:pPr algn="just" rtl="1"/>
            <a:endParaRPr lang="en-US" sz="2800" dirty="0">
              <a:cs typeface="B Mitra" pitchFamily="2" charset="-78"/>
            </a:endParaRPr>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1537670"/>
            <a:ext cx="4800600" cy="2172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72370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381000"/>
            <a:ext cx="8299532" cy="6191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57200" y="1905000"/>
            <a:ext cx="2438400" cy="21336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rtl="1"/>
            <a:r>
              <a:rPr lang="fa-IR" sz="2000" b="1" dirty="0" smtClean="0">
                <a:cs typeface="B Mitra" pitchFamily="2" charset="-78"/>
              </a:rPr>
              <a:t>علامت بالینی :</a:t>
            </a:r>
          </a:p>
          <a:p>
            <a:pPr algn="ctr" rtl="1"/>
            <a:r>
              <a:rPr lang="fa-IR" sz="2000" b="1" dirty="0">
                <a:cs typeface="B Mitra" pitchFamily="2" charset="-78"/>
              </a:rPr>
              <a:t>خـلـط </a:t>
            </a:r>
            <a:r>
              <a:rPr lang="fa-IR" sz="1400" b="1" dirty="0">
                <a:cs typeface="B Mitra" pitchFamily="2" charset="-78"/>
              </a:rPr>
              <a:t>(بـه ویـــژه خلط خـونـی) </a:t>
            </a:r>
            <a:endParaRPr lang="fa-IR" sz="1600" b="1" dirty="0" smtClean="0">
              <a:cs typeface="B Mitra" pitchFamily="2" charset="-78"/>
            </a:endParaRPr>
          </a:p>
          <a:p>
            <a:pPr algn="ctr" rtl="1"/>
            <a:r>
              <a:rPr lang="fa-IR" sz="2000" b="1" dirty="0" smtClean="0">
                <a:cs typeface="B Mitra" pitchFamily="2" charset="-78"/>
              </a:rPr>
              <a:t>تــب</a:t>
            </a:r>
          </a:p>
          <a:p>
            <a:pPr algn="ctr" rtl="1"/>
            <a:r>
              <a:rPr lang="fa-IR" sz="2000" b="1" dirty="0" smtClean="0">
                <a:cs typeface="B Mitra" pitchFamily="2" charset="-78"/>
              </a:rPr>
              <a:t>تعریق شبانه</a:t>
            </a:r>
          </a:p>
          <a:p>
            <a:pPr algn="ctr" rtl="1"/>
            <a:r>
              <a:rPr lang="fa-IR" sz="2000" b="1" dirty="0" smtClean="0">
                <a:cs typeface="B Mitra" pitchFamily="2" charset="-78"/>
              </a:rPr>
              <a:t>کاهش </a:t>
            </a:r>
            <a:r>
              <a:rPr lang="fa-IR" sz="2000" b="1" dirty="0">
                <a:cs typeface="B Mitra" pitchFamily="2" charset="-78"/>
              </a:rPr>
              <a:t>وزن </a:t>
            </a:r>
            <a:r>
              <a:rPr lang="fa-IR" sz="2000" b="1" dirty="0" smtClean="0">
                <a:cs typeface="B Mitra" pitchFamily="2" charset="-78"/>
              </a:rPr>
              <a:t> </a:t>
            </a:r>
          </a:p>
          <a:p>
            <a:pPr algn="ctr" rtl="1"/>
            <a:r>
              <a:rPr lang="fa-IR" sz="2000" b="1" dirty="0" smtClean="0">
                <a:cs typeface="B Mitra" pitchFamily="2" charset="-78"/>
              </a:rPr>
              <a:t>تنگی </a:t>
            </a:r>
            <a:r>
              <a:rPr lang="fa-IR" sz="2000" b="1" dirty="0">
                <a:cs typeface="B Mitra" pitchFamily="2" charset="-78"/>
              </a:rPr>
              <a:t>نفس </a:t>
            </a:r>
          </a:p>
          <a:p>
            <a:pPr algn="ctr" rtl="1"/>
            <a:r>
              <a:rPr lang="fa-IR" sz="2000" b="1" dirty="0" smtClean="0">
                <a:cs typeface="B Mitra" pitchFamily="2" charset="-78"/>
              </a:rPr>
              <a:t>درد </a:t>
            </a:r>
            <a:r>
              <a:rPr lang="fa-IR" sz="2000" b="1" dirty="0">
                <a:cs typeface="B Mitra" pitchFamily="2" charset="-78"/>
              </a:rPr>
              <a:t>قفسه سینه</a:t>
            </a:r>
            <a:endParaRPr lang="en-US" sz="2000" b="1" dirty="0">
              <a:cs typeface="B Mitra" pitchFamily="2" charset="-78"/>
            </a:endParaRPr>
          </a:p>
        </p:txBody>
      </p:sp>
      <p:sp>
        <p:nvSpPr>
          <p:cNvPr id="5" name="Rectangle 4"/>
          <p:cNvSpPr/>
          <p:nvPr/>
        </p:nvSpPr>
        <p:spPr>
          <a:xfrm>
            <a:off x="6096000" y="3962400"/>
            <a:ext cx="2895600" cy="18288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rtl="1"/>
            <a:r>
              <a:rPr lang="fa-IR" sz="2000" dirty="0">
                <a:cs typeface="B Mitra" pitchFamily="2" charset="-78"/>
              </a:rPr>
              <a:t>نمونه خلط</a:t>
            </a:r>
          </a:p>
          <a:p>
            <a:pPr algn="ctr" rtl="1"/>
            <a:r>
              <a:rPr lang="fa-IR" sz="2000" dirty="0">
                <a:cs typeface="B Mitra" pitchFamily="2" charset="-78"/>
              </a:rPr>
              <a:t>اسمیر و کشت</a:t>
            </a:r>
          </a:p>
          <a:p>
            <a:pPr algn="ctr" rtl="1"/>
            <a:r>
              <a:rPr lang="fa-IR" sz="2000" dirty="0">
                <a:cs typeface="B Mitra" pitchFamily="2" charset="-78"/>
              </a:rPr>
              <a:t>جین اکسپرت</a:t>
            </a:r>
          </a:p>
          <a:p>
            <a:pPr algn="ctr" rtl="1"/>
            <a:r>
              <a:rPr lang="fa-IR" sz="2000" dirty="0" smtClean="0">
                <a:cs typeface="B Mitra" pitchFamily="2" charset="-78"/>
              </a:rPr>
              <a:t>گرافی</a:t>
            </a:r>
          </a:p>
          <a:p>
            <a:pPr algn="ctr" rtl="1"/>
            <a:r>
              <a:rPr lang="fa-IR" b="1" dirty="0" smtClean="0">
                <a:cs typeface="B Mitra" pitchFamily="2" charset="-78"/>
              </a:rPr>
              <a:t>(تایید سل یا ارجاع جهت بررسی و درمان سل نهفته)</a:t>
            </a:r>
            <a:endParaRPr lang="fa-IR" b="1" dirty="0">
              <a:cs typeface="B Mitra" pitchFamily="2" charset="-78"/>
            </a:endParaRPr>
          </a:p>
        </p:txBody>
      </p:sp>
    </p:spTree>
    <p:extLst>
      <p:ext uri="{BB962C8B-B14F-4D97-AF65-F5344CB8AC3E}">
        <p14:creationId xmlns:p14="http://schemas.microsoft.com/office/powerpoint/2010/main" val="27935182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74958" y="-1"/>
            <a:ext cx="7226042" cy="6789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65317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47580"/>
          </a:xfrm>
        </p:spPr>
        <p:style>
          <a:lnRef idx="1">
            <a:schemeClr val="accent3"/>
          </a:lnRef>
          <a:fillRef idx="3">
            <a:schemeClr val="accent3"/>
          </a:fillRef>
          <a:effectRef idx="2">
            <a:schemeClr val="accent3"/>
          </a:effectRef>
          <a:fontRef idx="minor">
            <a:schemeClr val="lt1"/>
          </a:fontRef>
        </p:style>
        <p:txBody>
          <a:bodyPr/>
          <a:lstStyle/>
          <a:p>
            <a:pPr rtl="1"/>
            <a:r>
              <a:rPr lang="fa-IR" dirty="0" smtClean="0">
                <a:cs typeface="B Titr" pitchFamily="2" charset="-78"/>
              </a:rPr>
              <a:t>مقدمه</a:t>
            </a:r>
            <a:endParaRPr lang="en-US" dirty="0">
              <a:cs typeface="B Titr" pitchFamily="2" charset="-78"/>
            </a:endParaRPr>
          </a:p>
        </p:txBody>
      </p:sp>
      <p:sp>
        <p:nvSpPr>
          <p:cNvPr id="3" name="Content Placeholder 2"/>
          <p:cNvSpPr>
            <a:spLocks noGrp="1"/>
          </p:cNvSpPr>
          <p:nvPr>
            <p:ph idx="1"/>
          </p:nvPr>
        </p:nvSpPr>
        <p:spPr>
          <a:xfrm>
            <a:off x="304800" y="1143000"/>
            <a:ext cx="8610600" cy="5334000"/>
          </a:xfrm>
        </p:spPr>
        <p:style>
          <a:lnRef idx="1">
            <a:schemeClr val="accent3"/>
          </a:lnRef>
          <a:fillRef idx="2">
            <a:schemeClr val="accent3"/>
          </a:fillRef>
          <a:effectRef idx="1">
            <a:schemeClr val="accent3"/>
          </a:effectRef>
          <a:fontRef idx="minor">
            <a:schemeClr val="dk1"/>
          </a:fontRef>
        </p:style>
        <p:txBody>
          <a:bodyPr>
            <a:normAutofit fontScale="92500" lnSpcReduction="20000"/>
          </a:bodyPr>
          <a:lstStyle/>
          <a:p>
            <a:pPr algn="just" rtl="1">
              <a:lnSpc>
                <a:spcPct val="120000"/>
              </a:lnSpc>
            </a:pPr>
            <a:r>
              <a:rPr lang="fa-IR" sz="3500" dirty="0">
                <a:cs typeface="B Mitra" pitchFamily="2" charset="-78"/>
              </a:rPr>
              <a:t>بیماری سل بزرگترین علت مرگ ناشی از بیماریهای عفونی تک عاملی </a:t>
            </a:r>
            <a:r>
              <a:rPr lang="fa-IR" sz="2600" dirty="0" smtClean="0">
                <a:cs typeface="B Mitra" pitchFamily="2" charset="-78"/>
              </a:rPr>
              <a:t>(مانند ایدز</a:t>
            </a:r>
            <a:r>
              <a:rPr lang="fa-IR" sz="2600" dirty="0">
                <a:cs typeface="B Mitra" pitchFamily="2" charset="-78"/>
              </a:rPr>
              <a:t>، مالاریا و سرخک) </a:t>
            </a:r>
            <a:r>
              <a:rPr lang="fa-IR" sz="3500" dirty="0">
                <a:cs typeface="B Mitra" pitchFamily="2" charset="-78"/>
              </a:rPr>
              <a:t>است و یکی از ده عامل اصلی مرگ در سراسر جهان می باشد.</a:t>
            </a:r>
          </a:p>
          <a:p>
            <a:pPr algn="just" rtl="1">
              <a:lnSpc>
                <a:spcPct val="120000"/>
              </a:lnSpc>
            </a:pPr>
            <a:r>
              <a:rPr lang="fa-IR" sz="3500" dirty="0">
                <a:cs typeface="B Mitra" pitchFamily="2" charset="-78"/>
              </a:rPr>
              <a:t>امروزه یکی از بزرگترین مسایل بهداشتی جهان، بیماری سل است که با وجود پیشرفتهای پزشکی و درمانی همچنان یکی از کشنده ترین بیماریهای عـفـونـی جـهـان بــه حـسـاب مــی آیــد.</a:t>
            </a:r>
          </a:p>
          <a:p>
            <a:pPr algn="just" rtl="1">
              <a:lnSpc>
                <a:spcPct val="120000"/>
              </a:lnSpc>
            </a:pPr>
            <a:r>
              <a:rPr lang="fa-IR" sz="3500" dirty="0">
                <a:cs typeface="B Mitra" pitchFamily="2" charset="-78"/>
              </a:rPr>
              <a:t> تخمین زده می شود که یک چهارم جمعیت جهان به باسیل سل، آلـوده شده باشند و در هر ثانیه یک نفر به تعداد آنان افزوده می شود و نگران کننده تر آن است که طبق بـرآوردهـای موجود 50 میلیون نفر از این تـعـداد، به باسیل سل مقاوم به چند دارو آلـوده هستند. </a:t>
            </a:r>
          </a:p>
        </p:txBody>
      </p:sp>
    </p:spTree>
    <p:extLst>
      <p:ext uri="{BB962C8B-B14F-4D97-AF65-F5344CB8AC3E}">
        <p14:creationId xmlns:p14="http://schemas.microsoft.com/office/powerpoint/2010/main" val="1864699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500" fill="hold"/>
                                        <p:tgtEl>
                                          <p:spTgt spid="3">
                                            <p:bg/>
                                          </p:spTgt>
                                        </p:tgtEl>
                                        <p:attrNameLst>
                                          <p:attrName>ppt_w</p:attrName>
                                        </p:attrNameLst>
                                      </p:cBhvr>
                                      <p:tavLst>
                                        <p:tav tm="0">
                                          <p:val>
                                            <p:fltVal val="0"/>
                                          </p:val>
                                        </p:tav>
                                        <p:tav tm="100000">
                                          <p:val>
                                            <p:strVal val="#ppt_w"/>
                                          </p:val>
                                        </p:tav>
                                      </p:tavLst>
                                    </p:anim>
                                    <p:anim calcmode="lin" valueType="num">
                                      <p:cBhvr>
                                        <p:cTn id="8" dur="500" fill="hold"/>
                                        <p:tgtEl>
                                          <p:spTgt spid="3">
                                            <p:bg/>
                                          </p:spTgt>
                                        </p:tgtEl>
                                        <p:attrNameLst>
                                          <p:attrName>ppt_h</p:attrName>
                                        </p:attrNameLst>
                                      </p:cBhvr>
                                      <p:tavLst>
                                        <p:tav tm="0">
                                          <p:val>
                                            <p:fltVal val="0"/>
                                          </p:val>
                                        </p:tav>
                                        <p:tav tm="100000">
                                          <p:val>
                                            <p:strVal val="#ppt_h"/>
                                          </p:val>
                                        </p:tav>
                                      </p:tavLst>
                                    </p:anim>
                                    <p:animEffect transition="in" filter="fade">
                                      <p:cBhvr>
                                        <p:cTn id="9" dur="5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47580"/>
          </a:xfrm>
        </p:spPr>
        <p:style>
          <a:lnRef idx="1">
            <a:schemeClr val="accent3"/>
          </a:lnRef>
          <a:fillRef idx="3">
            <a:schemeClr val="accent3"/>
          </a:fillRef>
          <a:effectRef idx="2">
            <a:schemeClr val="accent3"/>
          </a:effectRef>
          <a:fontRef idx="minor">
            <a:schemeClr val="lt1"/>
          </a:fontRef>
        </p:style>
        <p:txBody>
          <a:bodyPr/>
          <a:lstStyle/>
          <a:p>
            <a:pPr rtl="1"/>
            <a:r>
              <a:rPr lang="fa-IR" dirty="0" smtClean="0">
                <a:cs typeface="B Titr" pitchFamily="2" charset="-78"/>
              </a:rPr>
              <a:t>مقدمه</a:t>
            </a:r>
            <a:endParaRPr lang="en-US" dirty="0">
              <a:cs typeface="B Titr" pitchFamily="2" charset="-78"/>
            </a:endParaRPr>
          </a:p>
        </p:txBody>
      </p:sp>
      <p:sp>
        <p:nvSpPr>
          <p:cNvPr id="3" name="Content Placeholder 2"/>
          <p:cNvSpPr>
            <a:spLocks noGrp="1"/>
          </p:cNvSpPr>
          <p:nvPr>
            <p:ph idx="1"/>
          </p:nvPr>
        </p:nvSpPr>
        <p:spPr>
          <a:xfrm>
            <a:off x="304800" y="1143000"/>
            <a:ext cx="8610600" cy="5334000"/>
          </a:xfrm>
        </p:spPr>
        <p:style>
          <a:lnRef idx="1">
            <a:schemeClr val="accent3"/>
          </a:lnRef>
          <a:fillRef idx="2">
            <a:schemeClr val="accent3"/>
          </a:fillRef>
          <a:effectRef idx="1">
            <a:schemeClr val="accent3"/>
          </a:effectRef>
          <a:fontRef idx="minor">
            <a:schemeClr val="dk1"/>
          </a:fontRef>
        </p:style>
        <p:txBody>
          <a:bodyPr>
            <a:normAutofit/>
          </a:bodyPr>
          <a:lstStyle/>
          <a:p>
            <a:pPr algn="just" rtl="1">
              <a:lnSpc>
                <a:spcPct val="120000"/>
              </a:lnSpc>
            </a:pPr>
            <a:r>
              <a:rPr lang="fa-IR" dirty="0" smtClean="0">
                <a:cs typeface="B Mitra" pitchFamily="2" charset="-78"/>
              </a:rPr>
              <a:t>فقط </a:t>
            </a:r>
            <a:r>
              <a:rPr lang="fa-IR" dirty="0">
                <a:cs typeface="B Mitra" pitchFamily="2" charset="-78"/>
              </a:rPr>
              <a:t>در سال 2020 حدود 9.9 میلیون نفر به سل فعال مبتلا شدند که 56 درصد موارد مرد، </a:t>
            </a:r>
            <a:r>
              <a:rPr lang="fa-IR" dirty="0" smtClean="0">
                <a:cs typeface="B Mitra" pitchFamily="2" charset="-78"/>
              </a:rPr>
              <a:t>33 </a:t>
            </a:r>
            <a:r>
              <a:rPr lang="fa-IR" dirty="0">
                <a:cs typeface="B Mitra" pitchFamily="2" charset="-78"/>
              </a:rPr>
              <a:t>درصد موارد زن و 11 درصد کودکان زیر 15 سال بودند. </a:t>
            </a:r>
            <a:endParaRPr lang="fa-IR" dirty="0" smtClean="0">
              <a:cs typeface="B Mitra" pitchFamily="2" charset="-78"/>
            </a:endParaRPr>
          </a:p>
          <a:p>
            <a:pPr algn="just" rtl="1">
              <a:lnSpc>
                <a:spcPct val="120000"/>
              </a:lnSpc>
            </a:pPr>
            <a:endParaRPr lang="fa-IR" dirty="0" smtClean="0">
              <a:cs typeface="B Mitra" pitchFamily="2" charset="-78"/>
            </a:endParaRPr>
          </a:p>
          <a:p>
            <a:pPr algn="just" rtl="1">
              <a:lnSpc>
                <a:spcPct val="120000"/>
              </a:lnSpc>
            </a:pPr>
            <a:r>
              <a:rPr lang="fa-IR" dirty="0" smtClean="0">
                <a:cs typeface="B Mitra" pitchFamily="2" charset="-78"/>
              </a:rPr>
              <a:t>برآوردها </a:t>
            </a:r>
            <a:r>
              <a:rPr lang="fa-IR" dirty="0">
                <a:cs typeface="B Mitra" pitchFamily="2" charset="-78"/>
              </a:rPr>
              <a:t>نشان </a:t>
            </a:r>
            <a:r>
              <a:rPr lang="fa-IR" dirty="0" smtClean="0">
                <a:cs typeface="B Mitra" pitchFamily="2" charset="-78"/>
              </a:rPr>
              <a:t>می دهد </a:t>
            </a:r>
            <a:r>
              <a:rPr lang="fa-IR" dirty="0">
                <a:cs typeface="B Mitra" pitchFamily="2" charset="-78"/>
              </a:rPr>
              <a:t>حدود 3.1 میلیون نفر آنهـا در اثـر ایـن بیماری جـان </a:t>
            </a:r>
            <a:r>
              <a:rPr lang="fa-IR" dirty="0" smtClean="0">
                <a:cs typeface="B Mitra" pitchFamily="2" charset="-78"/>
              </a:rPr>
              <a:t>می سپارند</a:t>
            </a:r>
            <a:r>
              <a:rPr lang="fa-IR" dirty="0">
                <a:cs typeface="B Mitra" pitchFamily="2" charset="-78"/>
              </a:rPr>
              <a:t>. از نظر جغرافیایی بیشترین آمار موارد سل مربوط به جنوب شرق آسیا بوده است.</a:t>
            </a:r>
            <a:endParaRPr lang="en-US" dirty="0">
              <a:cs typeface="B Mitra" pitchFamily="2" charset="-78"/>
            </a:endParaRPr>
          </a:p>
        </p:txBody>
      </p:sp>
    </p:spTree>
    <p:extLst>
      <p:ext uri="{BB962C8B-B14F-4D97-AF65-F5344CB8AC3E}">
        <p14:creationId xmlns:p14="http://schemas.microsoft.com/office/powerpoint/2010/main" val="1775074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heel(1)">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47580"/>
          </a:xfrm>
        </p:spPr>
        <p:style>
          <a:lnRef idx="1">
            <a:schemeClr val="accent3"/>
          </a:lnRef>
          <a:fillRef idx="3">
            <a:schemeClr val="accent3"/>
          </a:fillRef>
          <a:effectRef idx="2">
            <a:schemeClr val="accent3"/>
          </a:effectRef>
          <a:fontRef idx="minor">
            <a:schemeClr val="lt1"/>
          </a:fontRef>
        </p:style>
        <p:txBody>
          <a:bodyPr>
            <a:noAutofit/>
          </a:bodyPr>
          <a:lstStyle/>
          <a:p>
            <a:pPr rtl="1"/>
            <a:r>
              <a:rPr lang="fa-IR" sz="2400" dirty="0">
                <a:cs typeface="B Titr" pitchFamily="2" charset="-78"/>
              </a:rPr>
              <a:t>مروری کوتاه بر روند پنج ساله شاخص های برنامه کنترل سل </a:t>
            </a:r>
            <a:r>
              <a:rPr lang="fa-IR" sz="2400" dirty="0" smtClean="0">
                <a:cs typeface="B Titr" pitchFamily="2" charset="-78"/>
              </a:rPr>
              <a:t>درکشور</a:t>
            </a:r>
            <a:br>
              <a:rPr lang="fa-IR" sz="2400" dirty="0" smtClean="0">
                <a:cs typeface="B Titr" pitchFamily="2" charset="-78"/>
              </a:rPr>
            </a:br>
            <a:r>
              <a:rPr lang="fa-IR" sz="2400" dirty="0" smtClean="0">
                <a:cs typeface="B Titr" pitchFamily="2" charset="-78"/>
              </a:rPr>
              <a:t> 1402 - 1398</a:t>
            </a:r>
            <a:endParaRPr lang="en-US" sz="2400" dirty="0">
              <a:cs typeface="B Titr" pitchFamily="2" charset="-78"/>
            </a:endParaRPr>
          </a:p>
        </p:txBody>
      </p:sp>
      <p:sp>
        <p:nvSpPr>
          <p:cNvPr id="3" name="Content Placeholder 2"/>
          <p:cNvSpPr>
            <a:spLocks noGrp="1"/>
          </p:cNvSpPr>
          <p:nvPr>
            <p:ph idx="1"/>
          </p:nvPr>
        </p:nvSpPr>
        <p:spPr>
          <a:xfrm>
            <a:off x="304800" y="1143000"/>
            <a:ext cx="8610600" cy="5334000"/>
          </a:xfrm>
        </p:spPr>
        <p:style>
          <a:lnRef idx="1">
            <a:schemeClr val="accent3"/>
          </a:lnRef>
          <a:fillRef idx="2">
            <a:schemeClr val="accent3"/>
          </a:fillRef>
          <a:effectRef idx="1">
            <a:schemeClr val="accent3"/>
          </a:effectRef>
          <a:fontRef idx="minor">
            <a:schemeClr val="dk1"/>
          </a:fontRef>
        </p:style>
        <p:txBody>
          <a:bodyPr>
            <a:noAutofit/>
          </a:bodyPr>
          <a:lstStyle/>
          <a:p>
            <a:pPr algn="just" rtl="1">
              <a:lnSpc>
                <a:spcPct val="120000"/>
              </a:lnSpc>
            </a:pPr>
            <a:r>
              <a:rPr lang="fa-IR" dirty="0" smtClean="0">
                <a:cs typeface="B Mitra" pitchFamily="2" charset="-78"/>
              </a:rPr>
              <a:t>در سال 1402 از کل موارد مبتلا به سل در کشور ، %57 موارد مرد و %24/9 موارد غیر­ایرانی بودند. </a:t>
            </a:r>
          </a:p>
          <a:p>
            <a:pPr algn="just" rtl="1">
              <a:lnSpc>
                <a:spcPct val="120000"/>
              </a:lnSpc>
            </a:pPr>
            <a:r>
              <a:rPr lang="fa-IR" dirty="0" smtClean="0">
                <a:cs typeface="B Mitra" pitchFamily="2" charset="-78"/>
              </a:rPr>
              <a:t>همچنین تعداد کل موارد مبتلا به سل شناسائی شده در سال 1402 در کشور 7261 نفر بوده که از این تعداد 3981 نفر </a:t>
            </a:r>
            <a:r>
              <a:rPr lang="fa-IR" sz="2800" dirty="0" smtClean="0">
                <a:cs typeface="B Mitra" pitchFamily="2" charset="-78"/>
              </a:rPr>
              <a:t>(4/6 در هر یکصد هزار نفر جمعیت) </a:t>
            </a:r>
            <a:r>
              <a:rPr lang="fa-IR" dirty="0" smtClean="0">
                <a:cs typeface="B Mitra" pitchFamily="2" charset="-78"/>
              </a:rPr>
              <a:t>مبتلا </a:t>
            </a:r>
            <a:r>
              <a:rPr lang="fa-IR" dirty="0">
                <a:cs typeface="B Mitra" pitchFamily="2" charset="-78"/>
              </a:rPr>
              <a:t>به سل ریوی اسمیر مثبت بوده اند.</a:t>
            </a:r>
          </a:p>
          <a:p>
            <a:pPr algn="just" rtl="1">
              <a:lnSpc>
                <a:spcPct val="120000"/>
              </a:lnSpc>
            </a:pPr>
            <a:r>
              <a:rPr lang="fa-IR" dirty="0">
                <a:cs typeface="B Mitra" pitchFamily="2" charset="-78"/>
              </a:rPr>
              <a:t>میانه سنی بیماری در سال 1402 برای کل موارد سل و موارد سل ریوی اسمیر مثبت به ترتیب 53 و 55 سال بوده است. </a:t>
            </a:r>
            <a:r>
              <a:rPr lang="fa-IR" sz="2400" dirty="0">
                <a:cs typeface="B Mitra" pitchFamily="2" charset="-78"/>
              </a:rPr>
              <a:t>در برنامه کنترل سل میانه سنی پایین حاکی از فعال بودن چرخه انتقال در جمعیت بوده و می بایست اسباب نگرانی از شرایط اپیدمیولوژیک بیماری را فراهم </a:t>
            </a:r>
            <a:r>
              <a:rPr lang="fa-IR" sz="2400" dirty="0" smtClean="0">
                <a:cs typeface="B Mitra" pitchFamily="2" charset="-78"/>
              </a:rPr>
              <a:t>سازد</a:t>
            </a:r>
            <a:r>
              <a:rPr lang="fa-IR" sz="2400" dirty="0">
                <a:cs typeface="B Mitra" pitchFamily="2" charset="-78"/>
              </a:rPr>
              <a:t>.</a:t>
            </a:r>
            <a:endParaRPr lang="en-US" sz="2400" dirty="0">
              <a:cs typeface="B Mitra" pitchFamily="2" charset="-78"/>
            </a:endParaRPr>
          </a:p>
        </p:txBody>
      </p:sp>
    </p:spTree>
    <p:extLst>
      <p:ext uri="{BB962C8B-B14F-4D97-AF65-F5344CB8AC3E}">
        <p14:creationId xmlns:p14="http://schemas.microsoft.com/office/powerpoint/2010/main" val="3947527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47580"/>
          </a:xfrm>
        </p:spPr>
        <p:style>
          <a:lnRef idx="1">
            <a:schemeClr val="accent3"/>
          </a:lnRef>
          <a:fillRef idx="3">
            <a:schemeClr val="accent3"/>
          </a:fillRef>
          <a:effectRef idx="2">
            <a:schemeClr val="accent3"/>
          </a:effectRef>
          <a:fontRef idx="minor">
            <a:schemeClr val="lt1"/>
          </a:fontRef>
        </p:style>
        <p:txBody>
          <a:bodyPr>
            <a:noAutofit/>
          </a:bodyPr>
          <a:lstStyle/>
          <a:p>
            <a:pPr rtl="1"/>
            <a:r>
              <a:rPr lang="fa-IR" sz="2400" dirty="0">
                <a:cs typeface="B Titr" pitchFamily="2" charset="-78"/>
              </a:rPr>
              <a:t>مروری کوتاه بر روند پنج ساله شاخص های برنامه کنترل سل </a:t>
            </a:r>
            <a:r>
              <a:rPr lang="fa-IR" sz="2400" dirty="0" smtClean="0">
                <a:cs typeface="B Titr" pitchFamily="2" charset="-78"/>
              </a:rPr>
              <a:t>درکشور</a:t>
            </a:r>
            <a:br>
              <a:rPr lang="fa-IR" sz="2400" dirty="0" smtClean="0">
                <a:cs typeface="B Titr" pitchFamily="2" charset="-78"/>
              </a:rPr>
            </a:br>
            <a:r>
              <a:rPr lang="fa-IR" sz="2400" dirty="0" smtClean="0">
                <a:cs typeface="B Titr" pitchFamily="2" charset="-78"/>
              </a:rPr>
              <a:t> 1402 - 1398</a:t>
            </a:r>
            <a:endParaRPr lang="en-US" sz="2400" dirty="0">
              <a:cs typeface="B Titr" pitchFamily="2" charset="-78"/>
            </a:endParaRPr>
          </a:p>
        </p:txBody>
      </p:sp>
      <p:sp>
        <p:nvSpPr>
          <p:cNvPr id="3" name="Content Placeholder 2"/>
          <p:cNvSpPr>
            <a:spLocks noGrp="1"/>
          </p:cNvSpPr>
          <p:nvPr>
            <p:ph idx="1"/>
          </p:nvPr>
        </p:nvSpPr>
        <p:spPr>
          <a:xfrm>
            <a:off x="304800" y="1143000"/>
            <a:ext cx="8610600" cy="5334000"/>
          </a:xfrm>
        </p:spPr>
        <p:style>
          <a:lnRef idx="1">
            <a:schemeClr val="accent3"/>
          </a:lnRef>
          <a:fillRef idx="2">
            <a:schemeClr val="accent3"/>
          </a:fillRef>
          <a:effectRef idx="1">
            <a:schemeClr val="accent3"/>
          </a:effectRef>
          <a:fontRef idx="minor">
            <a:schemeClr val="dk1"/>
          </a:fontRef>
        </p:style>
        <p:txBody>
          <a:bodyPr>
            <a:noAutofit/>
          </a:bodyPr>
          <a:lstStyle/>
          <a:p>
            <a:pPr algn="just" rtl="1">
              <a:lnSpc>
                <a:spcPct val="120000"/>
              </a:lnSpc>
            </a:pPr>
            <a:r>
              <a:rPr lang="fa-IR" dirty="0" smtClean="0">
                <a:cs typeface="B Mitra" pitchFamily="2" charset="-78"/>
              </a:rPr>
              <a:t>بررسی </a:t>
            </a:r>
            <a:r>
              <a:rPr lang="fa-IR" dirty="0">
                <a:cs typeface="B Mitra" pitchFamily="2" charset="-78"/>
              </a:rPr>
              <a:t>بروز سل از سال 1398 تا 1402 در کشور نشان دهنده روند کاهشی در بروز گزارش شده سل می­باشد. بطوریکه میزان بروز گزارش شده کل موارد سل از 10.5 در یکصد هزار نفر جمعیت در سال 1398 به 8.4 در یکصد هزار نفر جمعیت در سال 1402 رسیده است</a:t>
            </a:r>
            <a:r>
              <a:rPr lang="fa-IR" dirty="0" smtClean="0">
                <a:cs typeface="B Mitra" pitchFamily="2" charset="-78"/>
              </a:rPr>
              <a:t>.</a:t>
            </a:r>
          </a:p>
          <a:p>
            <a:pPr algn="just" rtl="1">
              <a:lnSpc>
                <a:spcPct val="120000"/>
              </a:lnSpc>
            </a:pPr>
            <a:r>
              <a:rPr lang="fa-IR" dirty="0">
                <a:cs typeface="B Mitra" pitchFamily="2" charset="-78"/>
              </a:rPr>
              <a:t> این آهنگ کاهشی در کلیه اشکال سل اعم از بروز سل ریه اسمیر مثبت، اسمیر منفی و نامشخص و خارج ریه مشاهده می­شود. لازم به ذکر است که افت بیماریابی سل در کشور که در بازه زمانی سال 1399 مشهود است بدلیل پاندمی کووید 19 در جهان می باشد. </a:t>
            </a:r>
            <a:endParaRPr lang="en-US" dirty="0">
              <a:cs typeface="B Mitra" pitchFamily="2" charset="-78"/>
            </a:endParaRPr>
          </a:p>
        </p:txBody>
      </p:sp>
    </p:spTree>
    <p:extLst>
      <p:ext uri="{BB962C8B-B14F-4D97-AF65-F5344CB8AC3E}">
        <p14:creationId xmlns:p14="http://schemas.microsoft.com/office/powerpoint/2010/main" val="3061920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1"/>
            <a:ext cx="91440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56166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4208" y="1447800"/>
            <a:ext cx="9146576"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38630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style>
          <a:lnRef idx="1">
            <a:schemeClr val="accent3"/>
          </a:lnRef>
          <a:fillRef idx="3">
            <a:schemeClr val="accent3"/>
          </a:fillRef>
          <a:effectRef idx="2">
            <a:schemeClr val="accent3"/>
          </a:effectRef>
          <a:fontRef idx="minor">
            <a:schemeClr val="lt1"/>
          </a:fontRef>
        </p:style>
        <p:txBody>
          <a:bodyPr>
            <a:normAutofit/>
          </a:bodyPr>
          <a:lstStyle/>
          <a:p>
            <a:pPr rtl="1"/>
            <a:r>
              <a:rPr lang="fa-IR" dirty="0">
                <a:cs typeface="B Titr" pitchFamily="2" charset="-78"/>
              </a:rPr>
              <a:t>تشخیص بیماری سل</a:t>
            </a:r>
            <a:endParaRPr lang="en-US" dirty="0">
              <a:cs typeface="B Titr" pitchFamily="2" charset="-78"/>
            </a:endParaRPr>
          </a:p>
        </p:txBody>
      </p:sp>
      <p:sp>
        <p:nvSpPr>
          <p:cNvPr id="3" name="Content Placeholder 2"/>
          <p:cNvSpPr>
            <a:spLocks noGrp="1"/>
          </p:cNvSpPr>
          <p:nvPr>
            <p:ph idx="1"/>
          </p:nvPr>
        </p:nvSpPr>
        <p:spPr>
          <a:xfrm>
            <a:off x="228600" y="1295400"/>
            <a:ext cx="8686800" cy="5334000"/>
          </a:xfrm>
        </p:spPr>
        <p:style>
          <a:lnRef idx="1">
            <a:schemeClr val="accent3"/>
          </a:lnRef>
          <a:fillRef idx="2">
            <a:schemeClr val="accent3"/>
          </a:fillRef>
          <a:effectRef idx="1">
            <a:schemeClr val="accent3"/>
          </a:effectRef>
          <a:fontRef idx="minor">
            <a:schemeClr val="dk1"/>
          </a:fontRef>
        </p:style>
        <p:txBody>
          <a:bodyPr>
            <a:normAutofit/>
          </a:bodyPr>
          <a:lstStyle/>
          <a:p>
            <a:pPr algn="just" rtl="1"/>
            <a:r>
              <a:rPr lang="fa-IR" sz="2800" dirty="0">
                <a:cs typeface="B Mitra" pitchFamily="2" charset="-78"/>
              </a:rPr>
              <a:t>اســـاس تشخیص ســل ریـــوی آزمــایــش مستقیم و ســـاده خلط بـیـمـاران مشکوک اســـت. آزمـایـش میکروب شناسی خلط، </a:t>
            </a:r>
            <a:r>
              <a:rPr lang="fa-IR" sz="2800" dirty="0" smtClean="0">
                <a:cs typeface="B Mitra" pitchFamily="2" charset="-78"/>
              </a:rPr>
              <a:t>مهمترین ، </a:t>
            </a:r>
            <a:r>
              <a:rPr lang="fa-IR" sz="2800" dirty="0">
                <a:cs typeface="B Mitra" pitchFamily="2" charset="-78"/>
              </a:rPr>
              <a:t>در دسترس ترین و ارزان ترین وسیله تشخیص سل ریوی به ویژه در افراد بالغ </a:t>
            </a:r>
            <a:r>
              <a:rPr lang="fa-IR" sz="2800" dirty="0" smtClean="0">
                <a:cs typeface="B Mitra" pitchFamily="2" charset="-78"/>
              </a:rPr>
              <a:t>است.</a:t>
            </a:r>
            <a:endParaRPr lang="fa-IR" sz="2800" dirty="0">
              <a:cs typeface="B Mitra" pitchFamily="2" charset="-78"/>
            </a:endParaRPr>
          </a:p>
          <a:p>
            <a:pPr algn="just" rtl="1"/>
            <a:r>
              <a:rPr lang="fa-IR" sz="2800" dirty="0" smtClean="0">
                <a:cs typeface="B Mitra" pitchFamily="2" charset="-78"/>
              </a:rPr>
              <a:t>در </a:t>
            </a:r>
            <a:r>
              <a:rPr lang="fa-IR" sz="2800" dirty="0">
                <a:cs typeface="B Mitra" pitchFamily="2" charset="-78"/>
              </a:rPr>
              <a:t>بیماریابی سل لازم است وجود </a:t>
            </a:r>
            <a:r>
              <a:rPr lang="fa-IR" sz="2800" u="sng" dirty="0">
                <a:solidFill>
                  <a:srgbClr val="7030A0"/>
                </a:solidFill>
                <a:cs typeface="B Mitra" pitchFamily="2" charset="-78"/>
              </a:rPr>
              <a:t>7 علامت و نشانه بالینی </a:t>
            </a:r>
            <a:r>
              <a:rPr lang="fa-IR" sz="2800" dirty="0">
                <a:cs typeface="B Mitra" pitchFamily="2" charset="-78"/>
              </a:rPr>
              <a:t>شامل </a:t>
            </a:r>
            <a:r>
              <a:rPr lang="fa-IR" sz="2800" dirty="0" smtClean="0">
                <a:cs typeface="B Mitra" pitchFamily="2" charset="-78"/>
              </a:rPr>
              <a:t>سـرفـه ، خـلـط (بـه </a:t>
            </a:r>
            <a:r>
              <a:rPr lang="fa-IR" sz="2800" dirty="0">
                <a:cs typeface="B Mitra" pitchFamily="2" charset="-78"/>
              </a:rPr>
              <a:t>ویـــژه خلط </a:t>
            </a:r>
            <a:r>
              <a:rPr lang="fa-IR" sz="2800" dirty="0" smtClean="0">
                <a:cs typeface="B Mitra" pitchFamily="2" charset="-78"/>
              </a:rPr>
              <a:t>خـونـی) ، تــب ، </a:t>
            </a:r>
            <a:r>
              <a:rPr lang="fa-IR" sz="2800" dirty="0">
                <a:cs typeface="B Mitra" pitchFamily="2" charset="-78"/>
              </a:rPr>
              <a:t>تعریق </a:t>
            </a:r>
            <a:r>
              <a:rPr lang="fa-IR" sz="2800" dirty="0" smtClean="0">
                <a:cs typeface="B Mitra" pitchFamily="2" charset="-78"/>
              </a:rPr>
              <a:t>شبانه ، </a:t>
            </a:r>
            <a:r>
              <a:rPr lang="fa-IR" sz="2800" dirty="0">
                <a:cs typeface="B Mitra" pitchFamily="2" charset="-78"/>
              </a:rPr>
              <a:t>کاهش </a:t>
            </a:r>
            <a:r>
              <a:rPr lang="fa-IR" sz="2800" dirty="0" smtClean="0">
                <a:cs typeface="B Mitra" pitchFamily="2" charset="-78"/>
              </a:rPr>
              <a:t>وزن ، </a:t>
            </a:r>
            <a:r>
              <a:rPr lang="fa-IR" sz="2800" dirty="0">
                <a:cs typeface="B Mitra" pitchFamily="2" charset="-78"/>
              </a:rPr>
              <a:t>تنگی نفس و درد قفسه سینه </a:t>
            </a:r>
            <a:r>
              <a:rPr lang="fa-IR" sz="2800" dirty="0" smtClean="0">
                <a:cs typeface="B Mitra" pitchFamily="2" charset="-78"/>
              </a:rPr>
              <a:t>بررسی شود .</a:t>
            </a:r>
          </a:p>
          <a:p>
            <a:pPr algn="r" rtl="1"/>
            <a:r>
              <a:rPr lang="fa-IR" sz="2800" dirty="0">
                <a:solidFill>
                  <a:srgbClr val="FF0000"/>
                </a:solidFill>
                <a:cs typeface="B Mitra" pitchFamily="2" charset="-78"/>
              </a:rPr>
              <a:t>فرآیند بیماریابی سل </a:t>
            </a:r>
            <a:r>
              <a:rPr lang="fa-IR" sz="2800" dirty="0" smtClean="0">
                <a:solidFill>
                  <a:srgbClr val="FF0000"/>
                </a:solidFill>
                <a:cs typeface="B Mitra" pitchFamily="2" charset="-78"/>
              </a:rPr>
              <a:t>نباید</a:t>
            </a:r>
          </a:p>
          <a:p>
            <a:pPr marL="0" indent="0" algn="r" rtl="1">
              <a:buNone/>
            </a:pPr>
            <a:r>
              <a:rPr lang="fa-IR" sz="2800" dirty="0" smtClean="0">
                <a:solidFill>
                  <a:srgbClr val="FF0000"/>
                </a:solidFill>
                <a:cs typeface="B Mitra" pitchFamily="2" charset="-78"/>
              </a:rPr>
              <a:t> </a:t>
            </a:r>
            <a:r>
              <a:rPr lang="fa-IR" sz="2800" dirty="0">
                <a:solidFill>
                  <a:srgbClr val="FF0000"/>
                </a:solidFill>
                <a:cs typeface="B Mitra" pitchFamily="2" charset="-78"/>
              </a:rPr>
              <a:t>صرفا به پرسش در مورد </a:t>
            </a:r>
            <a:r>
              <a:rPr lang="fa-IR" sz="2800" dirty="0" smtClean="0">
                <a:solidFill>
                  <a:srgbClr val="FF0000"/>
                </a:solidFill>
                <a:cs typeface="B Mitra" pitchFamily="2" charset="-78"/>
              </a:rPr>
              <a:t>سرفه</a:t>
            </a:r>
          </a:p>
          <a:p>
            <a:pPr marL="0" indent="0" algn="r" rtl="1">
              <a:buNone/>
            </a:pPr>
            <a:r>
              <a:rPr lang="fa-IR" sz="2800" dirty="0" smtClean="0">
                <a:solidFill>
                  <a:srgbClr val="FF0000"/>
                </a:solidFill>
                <a:cs typeface="B Mitra" pitchFamily="2" charset="-78"/>
              </a:rPr>
              <a:t> </a:t>
            </a:r>
            <a:r>
              <a:rPr lang="fa-IR" sz="2800" dirty="0">
                <a:solidFill>
                  <a:srgbClr val="FF0000"/>
                </a:solidFill>
                <a:cs typeface="B Mitra" pitchFamily="2" charset="-78"/>
              </a:rPr>
              <a:t>طول کشیده محدود شود. </a:t>
            </a:r>
          </a:p>
          <a:p>
            <a:pPr algn="just" rtl="1"/>
            <a:endParaRPr lang="fa-IR" dirty="0" smtClean="0">
              <a:cs typeface="B Mitra" pitchFamily="2" charset="-78"/>
            </a:endParaRP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724444"/>
            <a:ext cx="5181600" cy="2908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0743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80">
                                          <p:stCondLst>
                                            <p:cond delay="0"/>
                                          </p:stCondLst>
                                        </p:cTn>
                                        <p:tgtEl>
                                          <p:spTgt spid="3">
                                            <p:bg/>
                                          </p:spTgt>
                                        </p:tgtEl>
                                      </p:cBhvr>
                                    </p:animEffect>
                                    <p:anim calcmode="lin" valueType="num">
                                      <p:cBhvr>
                                        <p:cTn id="8" dur="1822" tmFilter="0,0; 0.14,0.36; 0.43,0.73; 0.71,0.91; 1.0,1.0">
                                          <p:stCondLst>
                                            <p:cond delay="0"/>
                                          </p:stCondLst>
                                        </p:cTn>
                                        <p:tgtEl>
                                          <p:spTgt spid="3">
                                            <p:bg/>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bg/>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bg/>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bg/>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bg/>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bg/>
                                          </p:spTgt>
                                        </p:tgtEl>
                                      </p:cBhvr>
                                      <p:to x="100000" y="60000"/>
                                    </p:animScale>
                                    <p:animScale>
                                      <p:cBhvr>
                                        <p:cTn id="14" dur="166" decel="50000">
                                          <p:stCondLst>
                                            <p:cond delay="676"/>
                                          </p:stCondLst>
                                        </p:cTn>
                                        <p:tgtEl>
                                          <p:spTgt spid="3">
                                            <p:bg/>
                                          </p:spTgt>
                                        </p:tgtEl>
                                      </p:cBhvr>
                                      <p:to x="100000" y="100000"/>
                                    </p:animScale>
                                    <p:animScale>
                                      <p:cBhvr>
                                        <p:cTn id="15" dur="26">
                                          <p:stCondLst>
                                            <p:cond delay="1312"/>
                                          </p:stCondLst>
                                        </p:cTn>
                                        <p:tgtEl>
                                          <p:spTgt spid="3">
                                            <p:bg/>
                                          </p:spTgt>
                                        </p:tgtEl>
                                      </p:cBhvr>
                                      <p:to x="100000" y="80000"/>
                                    </p:animScale>
                                    <p:animScale>
                                      <p:cBhvr>
                                        <p:cTn id="16" dur="166" decel="50000">
                                          <p:stCondLst>
                                            <p:cond delay="1338"/>
                                          </p:stCondLst>
                                        </p:cTn>
                                        <p:tgtEl>
                                          <p:spTgt spid="3">
                                            <p:bg/>
                                          </p:spTgt>
                                        </p:tgtEl>
                                      </p:cBhvr>
                                      <p:to x="100000" y="100000"/>
                                    </p:animScale>
                                    <p:animScale>
                                      <p:cBhvr>
                                        <p:cTn id="17" dur="26">
                                          <p:stCondLst>
                                            <p:cond delay="1642"/>
                                          </p:stCondLst>
                                        </p:cTn>
                                        <p:tgtEl>
                                          <p:spTgt spid="3">
                                            <p:bg/>
                                          </p:spTgt>
                                        </p:tgtEl>
                                      </p:cBhvr>
                                      <p:to x="100000" y="90000"/>
                                    </p:animScale>
                                    <p:animScale>
                                      <p:cBhvr>
                                        <p:cTn id="18" dur="166" decel="50000">
                                          <p:stCondLst>
                                            <p:cond delay="1668"/>
                                          </p:stCondLst>
                                        </p:cTn>
                                        <p:tgtEl>
                                          <p:spTgt spid="3">
                                            <p:bg/>
                                          </p:spTgt>
                                        </p:tgtEl>
                                      </p:cBhvr>
                                      <p:to x="100000" y="100000"/>
                                    </p:animScale>
                                    <p:animScale>
                                      <p:cBhvr>
                                        <p:cTn id="19" dur="26">
                                          <p:stCondLst>
                                            <p:cond delay="1808"/>
                                          </p:stCondLst>
                                        </p:cTn>
                                        <p:tgtEl>
                                          <p:spTgt spid="3">
                                            <p:bg/>
                                          </p:spTgt>
                                        </p:tgtEl>
                                      </p:cBhvr>
                                      <p:to x="100000" y="95000"/>
                                    </p:animScale>
                                    <p:animScale>
                                      <p:cBhvr>
                                        <p:cTn id="20" dur="166" decel="50000">
                                          <p:stCondLst>
                                            <p:cond delay="1834"/>
                                          </p:stCondLst>
                                        </p:cTn>
                                        <p:tgtEl>
                                          <p:spTgt spid="3">
                                            <p:bg/>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ipe(down)">
                                      <p:cBhvr>
                                        <p:cTn id="25" dur="580">
                                          <p:stCondLst>
                                            <p:cond delay="0"/>
                                          </p:stCondLst>
                                        </p:cTn>
                                        <p:tgtEl>
                                          <p:spTgt spid="3">
                                            <p:txEl>
                                              <p:pRg st="0" end="0"/>
                                            </p:txEl>
                                          </p:spTgt>
                                        </p:tgtEl>
                                      </p:cBhvr>
                                    </p:animEffect>
                                    <p:anim calcmode="lin" valueType="num">
                                      <p:cBhvr>
                                        <p:cTn id="2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0" end="0"/>
                                            </p:txEl>
                                          </p:spTgt>
                                        </p:tgtEl>
                                      </p:cBhvr>
                                      <p:to x="100000" y="60000"/>
                                    </p:animScale>
                                    <p:animScale>
                                      <p:cBhvr>
                                        <p:cTn id="32" dur="166" decel="50000">
                                          <p:stCondLst>
                                            <p:cond delay="676"/>
                                          </p:stCondLst>
                                        </p:cTn>
                                        <p:tgtEl>
                                          <p:spTgt spid="3">
                                            <p:txEl>
                                              <p:pRg st="0" end="0"/>
                                            </p:txEl>
                                          </p:spTgt>
                                        </p:tgtEl>
                                      </p:cBhvr>
                                      <p:to x="100000" y="100000"/>
                                    </p:animScale>
                                    <p:animScale>
                                      <p:cBhvr>
                                        <p:cTn id="33" dur="26">
                                          <p:stCondLst>
                                            <p:cond delay="1312"/>
                                          </p:stCondLst>
                                        </p:cTn>
                                        <p:tgtEl>
                                          <p:spTgt spid="3">
                                            <p:txEl>
                                              <p:pRg st="0" end="0"/>
                                            </p:txEl>
                                          </p:spTgt>
                                        </p:tgtEl>
                                      </p:cBhvr>
                                      <p:to x="100000" y="80000"/>
                                    </p:animScale>
                                    <p:animScale>
                                      <p:cBhvr>
                                        <p:cTn id="34" dur="166" decel="50000">
                                          <p:stCondLst>
                                            <p:cond delay="1338"/>
                                          </p:stCondLst>
                                        </p:cTn>
                                        <p:tgtEl>
                                          <p:spTgt spid="3">
                                            <p:txEl>
                                              <p:pRg st="0" end="0"/>
                                            </p:txEl>
                                          </p:spTgt>
                                        </p:tgtEl>
                                      </p:cBhvr>
                                      <p:to x="100000" y="100000"/>
                                    </p:animScale>
                                    <p:animScale>
                                      <p:cBhvr>
                                        <p:cTn id="35" dur="26">
                                          <p:stCondLst>
                                            <p:cond delay="1642"/>
                                          </p:stCondLst>
                                        </p:cTn>
                                        <p:tgtEl>
                                          <p:spTgt spid="3">
                                            <p:txEl>
                                              <p:pRg st="0" end="0"/>
                                            </p:txEl>
                                          </p:spTgt>
                                        </p:tgtEl>
                                      </p:cBhvr>
                                      <p:to x="100000" y="90000"/>
                                    </p:animScale>
                                    <p:animScale>
                                      <p:cBhvr>
                                        <p:cTn id="36" dur="166" decel="50000">
                                          <p:stCondLst>
                                            <p:cond delay="1668"/>
                                          </p:stCondLst>
                                        </p:cTn>
                                        <p:tgtEl>
                                          <p:spTgt spid="3">
                                            <p:txEl>
                                              <p:pRg st="0" end="0"/>
                                            </p:txEl>
                                          </p:spTgt>
                                        </p:tgtEl>
                                      </p:cBhvr>
                                      <p:to x="100000" y="100000"/>
                                    </p:animScale>
                                    <p:animScale>
                                      <p:cBhvr>
                                        <p:cTn id="37" dur="26">
                                          <p:stCondLst>
                                            <p:cond delay="1808"/>
                                          </p:stCondLst>
                                        </p:cTn>
                                        <p:tgtEl>
                                          <p:spTgt spid="3">
                                            <p:txEl>
                                              <p:pRg st="0" end="0"/>
                                            </p:txEl>
                                          </p:spTgt>
                                        </p:tgtEl>
                                      </p:cBhvr>
                                      <p:to x="100000" y="95000"/>
                                    </p:animScale>
                                    <p:animScale>
                                      <p:cBhvr>
                                        <p:cTn id="38" dur="166" decel="50000">
                                          <p:stCondLst>
                                            <p:cond delay="1834"/>
                                          </p:stCondLst>
                                        </p:cTn>
                                        <p:tgtEl>
                                          <p:spTgt spid="3">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1" end="1"/>
                                            </p:txEl>
                                          </p:spTgt>
                                        </p:tgtEl>
                                        <p:attrNameLst>
                                          <p:attrName>style.visibility</p:attrName>
                                        </p:attrNameLst>
                                      </p:cBhvr>
                                      <p:to>
                                        <p:strVal val="visible"/>
                                      </p:to>
                                    </p:set>
                                    <p:animEffect transition="in" filter="wipe(down)">
                                      <p:cBhvr>
                                        <p:cTn id="43" dur="580">
                                          <p:stCondLst>
                                            <p:cond delay="0"/>
                                          </p:stCondLst>
                                        </p:cTn>
                                        <p:tgtEl>
                                          <p:spTgt spid="3">
                                            <p:txEl>
                                              <p:pRg st="1" end="1"/>
                                            </p:txEl>
                                          </p:spTgt>
                                        </p:tgtEl>
                                      </p:cBhvr>
                                    </p:animEffect>
                                    <p:anim calcmode="lin" valueType="num">
                                      <p:cBhvr>
                                        <p:cTn id="44"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1" end="1"/>
                                            </p:txEl>
                                          </p:spTgt>
                                        </p:tgtEl>
                                      </p:cBhvr>
                                      <p:to x="100000" y="60000"/>
                                    </p:animScale>
                                    <p:animScale>
                                      <p:cBhvr>
                                        <p:cTn id="50" dur="166" decel="50000">
                                          <p:stCondLst>
                                            <p:cond delay="676"/>
                                          </p:stCondLst>
                                        </p:cTn>
                                        <p:tgtEl>
                                          <p:spTgt spid="3">
                                            <p:txEl>
                                              <p:pRg st="1" end="1"/>
                                            </p:txEl>
                                          </p:spTgt>
                                        </p:tgtEl>
                                      </p:cBhvr>
                                      <p:to x="100000" y="100000"/>
                                    </p:animScale>
                                    <p:animScale>
                                      <p:cBhvr>
                                        <p:cTn id="51" dur="26">
                                          <p:stCondLst>
                                            <p:cond delay="1312"/>
                                          </p:stCondLst>
                                        </p:cTn>
                                        <p:tgtEl>
                                          <p:spTgt spid="3">
                                            <p:txEl>
                                              <p:pRg st="1" end="1"/>
                                            </p:txEl>
                                          </p:spTgt>
                                        </p:tgtEl>
                                      </p:cBhvr>
                                      <p:to x="100000" y="80000"/>
                                    </p:animScale>
                                    <p:animScale>
                                      <p:cBhvr>
                                        <p:cTn id="52" dur="166" decel="50000">
                                          <p:stCondLst>
                                            <p:cond delay="1338"/>
                                          </p:stCondLst>
                                        </p:cTn>
                                        <p:tgtEl>
                                          <p:spTgt spid="3">
                                            <p:txEl>
                                              <p:pRg st="1" end="1"/>
                                            </p:txEl>
                                          </p:spTgt>
                                        </p:tgtEl>
                                      </p:cBhvr>
                                      <p:to x="100000" y="100000"/>
                                    </p:animScale>
                                    <p:animScale>
                                      <p:cBhvr>
                                        <p:cTn id="53" dur="26">
                                          <p:stCondLst>
                                            <p:cond delay="1642"/>
                                          </p:stCondLst>
                                        </p:cTn>
                                        <p:tgtEl>
                                          <p:spTgt spid="3">
                                            <p:txEl>
                                              <p:pRg st="1" end="1"/>
                                            </p:txEl>
                                          </p:spTgt>
                                        </p:tgtEl>
                                      </p:cBhvr>
                                      <p:to x="100000" y="90000"/>
                                    </p:animScale>
                                    <p:animScale>
                                      <p:cBhvr>
                                        <p:cTn id="54" dur="166" decel="50000">
                                          <p:stCondLst>
                                            <p:cond delay="1668"/>
                                          </p:stCondLst>
                                        </p:cTn>
                                        <p:tgtEl>
                                          <p:spTgt spid="3">
                                            <p:txEl>
                                              <p:pRg st="1" end="1"/>
                                            </p:txEl>
                                          </p:spTgt>
                                        </p:tgtEl>
                                      </p:cBhvr>
                                      <p:to x="100000" y="100000"/>
                                    </p:animScale>
                                    <p:animScale>
                                      <p:cBhvr>
                                        <p:cTn id="55" dur="26">
                                          <p:stCondLst>
                                            <p:cond delay="1808"/>
                                          </p:stCondLst>
                                        </p:cTn>
                                        <p:tgtEl>
                                          <p:spTgt spid="3">
                                            <p:txEl>
                                              <p:pRg st="1" end="1"/>
                                            </p:txEl>
                                          </p:spTgt>
                                        </p:tgtEl>
                                      </p:cBhvr>
                                      <p:to x="100000" y="95000"/>
                                    </p:animScale>
                                    <p:animScale>
                                      <p:cBhvr>
                                        <p:cTn id="56" dur="166" decel="50000">
                                          <p:stCondLst>
                                            <p:cond delay="1834"/>
                                          </p:stCondLst>
                                        </p:cTn>
                                        <p:tgtEl>
                                          <p:spTgt spid="3">
                                            <p:txEl>
                                              <p:pRg st="1" end="1"/>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2" end="2"/>
                                            </p:txEl>
                                          </p:spTgt>
                                        </p:tgtEl>
                                        <p:attrNameLst>
                                          <p:attrName>style.visibility</p:attrName>
                                        </p:attrNameLst>
                                      </p:cBhvr>
                                      <p:to>
                                        <p:strVal val="visible"/>
                                      </p:to>
                                    </p:set>
                                    <p:animEffect transition="in" filter="wipe(down)">
                                      <p:cBhvr>
                                        <p:cTn id="61" dur="580">
                                          <p:stCondLst>
                                            <p:cond delay="0"/>
                                          </p:stCondLst>
                                        </p:cTn>
                                        <p:tgtEl>
                                          <p:spTgt spid="3">
                                            <p:txEl>
                                              <p:pRg st="2" end="2"/>
                                            </p:txEl>
                                          </p:spTgt>
                                        </p:tgtEl>
                                      </p:cBhvr>
                                    </p:animEffect>
                                    <p:anim calcmode="lin" valueType="num">
                                      <p:cBhvr>
                                        <p:cTn id="62"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2" end="2"/>
                                            </p:txEl>
                                          </p:spTgt>
                                        </p:tgtEl>
                                      </p:cBhvr>
                                      <p:to x="100000" y="60000"/>
                                    </p:animScale>
                                    <p:animScale>
                                      <p:cBhvr>
                                        <p:cTn id="68" dur="166" decel="50000">
                                          <p:stCondLst>
                                            <p:cond delay="676"/>
                                          </p:stCondLst>
                                        </p:cTn>
                                        <p:tgtEl>
                                          <p:spTgt spid="3">
                                            <p:txEl>
                                              <p:pRg st="2" end="2"/>
                                            </p:txEl>
                                          </p:spTgt>
                                        </p:tgtEl>
                                      </p:cBhvr>
                                      <p:to x="100000" y="100000"/>
                                    </p:animScale>
                                    <p:animScale>
                                      <p:cBhvr>
                                        <p:cTn id="69" dur="26">
                                          <p:stCondLst>
                                            <p:cond delay="1312"/>
                                          </p:stCondLst>
                                        </p:cTn>
                                        <p:tgtEl>
                                          <p:spTgt spid="3">
                                            <p:txEl>
                                              <p:pRg st="2" end="2"/>
                                            </p:txEl>
                                          </p:spTgt>
                                        </p:tgtEl>
                                      </p:cBhvr>
                                      <p:to x="100000" y="80000"/>
                                    </p:animScale>
                                    <p:animScale>
                                      <p:cBhvr>
                                        <p:cTn id="70" dur="166" decel="50000">
                                          <p:stCondLst>
                                            <p:cond delay="1338"/>
                                          </p:stCondLst>
                                        </p:cTn>
                                        <p:tgtEl>
                                          <p:spTgt spid="3">
                                            <p:txEl>
                                              <p:pRg st="2" end="2"/>
                                            </p:txEl>
                                          </p:spTgt>
                                        </p:tgtEl>
                                      </p:cBhvr>
                                      <p:to x="100000" y="100000"/>
                                    </p:animScale>
                                    <p:animScale>
                                      <p:cBhvr>
                                        <p:cTn id="71" dur="26">
                                          <p:stCondLst>
                                            <p:cond delay="1642"/>
                                          </p:stCondLst>
                                        </p:cTn>
                                        <p:tgtEl>
                                          <p:spTgt spid="3">
                                            <p:txEl>
                                              <p:pRg st="2" end="2"/>
                                            </p:txEl>
                                          </p:spTgt>
                                        </p:tgtEl>
                                      </p:cBhvr>
                                      <p:to x="100000" y="90000"/>
                                    </p:animScale>
                                    <p:animScale>
                                      <p:cBhvr>
                                        <p:cTn id="72" dur="166" decel="50000">
                                          <p:stCondLst>
                                            <p:cond delay="1668"/>
                                          </p:stCondLst>
                                        </p:cTn>
                                        <p:tgtEl>
                                          <p:spTgt spid="3">
                                            <p:txEl>
                                              <p:pRg st="2" end="2"/>
                                            </p:txEl>
                                          </p:spTgt>
                                        </p:tgtEl>
                                      </p:cBhvr>
                                      <p:to x="100000" y="100000"/>
                                    </p:animScale>
                                    <p:animScale>
                                      <p:cBhvr>
                                        <p:cTn id="73" dur="26">
                                          <p:stCondLst>
                                            <p:cond delay="1808"/>
                                          </p:stCondLst>
                                        </p:cTn>
                                        <p:tgtEl>
                                          <p:spTgt spid="3">
                                            <p:txEl>
                                              <p:pRg st="2" end="2"/>
                                            </p:txEl>
                                          </p:spTgt>
                                        </p:tgtEl>
                                      </p:cBhvr>
                                      <p:to x="100000" y="95000"/>
                                    </p:animScale>
                                    <p:animScale>
                                      <p:cBhvr>
                                        <p:cTn id="74" dur="166" decel="50000">
                                          <p:stCondLst>
                                            <p:cond delay="1834"/>
                                          </p:stCondLst>
                                        </p:cTn>
                                        <p:tgtEl>
                                          <p:spTgt spid="3">
                                            <p:txEl>
                                              <p:pRg st="2" end="2"/>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3" end="3"/>
                                            </p:txEl>
                                          </p:spTgt>
                                        </p:tgtEl>
                                        <p:attrNameLst>
                                          <p:attrName>style.visibility</p:attrName>
                                        </p:attrNameLst>
                                      </p:cBhvr>
                                      <p:to>
                                        <p:strVal val="visible"/>
                                      </p:to>
                                    </p:set>
                                    <p:animEffect transition="in" filter="wipe(down)">
                                      <p:cBhvr>
                                        <p:cTn id="79" dur="580">
                                          <p:stCondLst>
                                            <p:cond delay="0"/>
                                          </p:stCondLst>
                                        </p:cTn>
                                        <p:tgtEl>
                                          <p:spTgt spid="3">
                                            <p:txEl>
                                              <p:pRg st="3" end="3"/>
                                            </p:txEl>
                                          </p:spTgt>
                                        </p:tgtEl>
                                      </p:cBhvr>
                                    </p:animEffect>
                                    <p:anim calcmode="lin" valueType="num">
                                      <p:cBhvr>
                                        <p:cTn id="80"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3" end="3"/>
                                            </p:txEl>
                                          </p:spTgt>
                                        </p:tgtEl>
                                      </p:cBhvr>
                                      <p:to x="100000" y="60000"/>
                                    </p:animScale>
                                    <p:animScale>
                                      <p:cBhvr>
                                        <p:cTn id="86" dur="166" decel="50000">
                                          <p:stCondLst>
                                            <p:cond delay="676"/>
                                          </p:stCondLst>
                                        </p:cTn>
                                        <p:tgtEl>
                                          <p:spTgt spid="3">
                                            <p:txEl>
                                              <p:pRg st="3" end="3"/>
                                            </p:txEl>
                                          </p:spTgt>
                                        </p:tgtEl>
                                      </p:cBhvr>
                                      <p:to x="100000" y="100000"/>
                                    </p:animScale>
                                    <p:animScale>
                                      <p:cBhvr>
                                        <p:cTn id="87" dur="26">
                                          <p:stCondLst>
                                            <p:cond delay="1312"/>
                                          </p:stCondLst>
                                        </p:cTn>
                                        <p:tgtEl>
                                          <p:spTgt spid="3">
                                            <p:txEl>
                                              <p:pRg st="3" end="3"/>
                                            </p:txEl>
                                          </p:spTgt>
                                        </p:tgtEl>
                                      </p:cBhvr>
                                      <p:to x="100000" y="80000"/>
                                    </p:animScale>
                                    <p:animScale>
                                      <p:cBhvr>
                                        <p:cTn id="88" dur="166" decel="50000">
                                          <p:stCondLst>
                                            <p:cond delay="1338"/>
                                          </p:stCondLst>
                                        </p:cTn>
                                        <p:tgtEl>
                                          <p:spTgt spid="3">
                                            <p:txEl>
                                              <p:pRg st="3" end="3"/>
                                            </p:txEl>
                                          </p:spTgt>
                                        </p:tgtEl>
                                      </p:cBhvr>
                                      <p:to x="100000" y="100000"/>
                                    </p:animScale>
                                    <p:animScale>
                                      <p:cBhvr>
                                        <p:cTn id="89" dur="26">
                                          <p:stCondLst>
                                            <p:cond delay="1642"/>
                                          </p:stCondLst>
                                        </p:cTn>
                                        <p:tgtEl>
                                          <p:spTgt spid="3">
                                            <p:txEl>
                                              <p:pRg st="3" end="3"/>
                                            </p:txEl>
                                          </p:spTgt>
                                        </p:tgtEl>
                                      </p:cBhvr>
                                      <p:to x="100000" y="90000"/>
                                    </p:animScale>
                                    <p:animScale>
                                      <p:cBhvr>
                                        <p:cTn id="90" dur="166" decel="50000">
                                          <p:stCondLst>
                                            <p:cond delay="1668"/>
                                          </p:stCondLst>
                                        </p:cTn>
                                        <p:tgtEl>
                                          <p:spTgt spid="3">
                                            <p:txEl>
                                              <p:pRg st="3" end="3"/>
                                            </p:txEl>
                                          </p:spTgt>
                                        </p:tgtEl>
                                      </p:cBhvr>
                                      <p:to x="100000" y="100000"/>
                                    </p:animScale>
                                    <p:animScale>
                                      <p:cBhvr>
                                        <p:cTn id="91" dur="26">
                                          <p:stCondLst>
                                            <p:cond delay="1808"/>
                                          </p:stCondLst>
                                        </p:cTn>
                                        <p:tgtEl>
                                          <p:spTgt spid="3">
                                            <p:txEl>
                                              <p:pRg st="3" end="3"/>
                                            </p:txEl>
                                          </p:spTgt>
                                        </p:tgtEl>
                                      </p:cBhvr>
                                      <p:to x="100000" y="95000"/>
                                    </p:animScale>
                                    <p:animScale>
                                      <p:cBhvr>
                                        <p:cTn id="92" dur="166" decel="50000">
                                          <p:stCondLst>
                                            <p:cond delay="1834"/>
                                          </p:stCondLst>
                                        </p:cTn>
                                        <p:tgtEl>
                                          <p:spTgt spid="3">
                                            <p:txEl>
                                              <p:pRg st="3" end="3"/>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3">
                                            <p:txEl>
                                              <p:pRg st="4" end="4"/>
                                            </p:txEl>
                                          </p:spTgt>
                                        </p:tgtEl>
                                        <p:attrNameLst>
                                          <p:attrName>style.visibility</p:attrName>
                                        </p:attrNameLst>
                                      </p:cBhvr>
                                      <p:to>
                                        <p:strVal val="visible"/>
                                      </p:to>
                                    </p:set>
                                    <p:animEffect transition="in" filter="wipe(down)">
                                      <p:cBhvr>
                                        <p:cTn id="97" dur="580">
                                          <p:stCondLst>
                                            <p:cond delay="0"/>
                                          </p:stCondLst>
                                        </p:cTn>
                                        <p:tgtEl>
                                          <p:spTgt spid="3">
                                            <p:txEl>
                                              <p:pRg st="4" end="4"/>
                                            </p:txEl>
                                          </p:spTgt>
                                        </p:tgtEl>
                                      </p:cBhvr>
                                    </p:animEffect>
                                    <p:anim calcmode="lin" valueType="num">
                                      <p:cBhvr>
                                        <p:cTn id="98"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3">
                                            <p:txEl>
                                              <p:pRg st="4" end="4"/>
                                            </p:txEl>
                                          </p:spTgt>
                                        </p:tgtEl>
                                      </p:cBhvr>
                                      <p:to x="100000" y="60000"/>
                                    </p:animScale>
                                    <p:animScale>
                                      <p:cBhvr>
                                        <p:cTn id="104" dur="166" decel="50000">
                                          <p:stCondLst>
                                            <p:cond delay="676"/>
                                          </p:stCondLst>
                                        </p:cTn>
                                        <p:tgtEl>
                                          <p:spTgt spid="3">
                                            <p:txEl>
                                              <p:pRg st="4" end="4"/>
                                            </p:txEl>
                                          </p:spTgt>
                                        </p:tgtEl>
                                      </p:cBhvr>
                                      <p:to x="100000" y="100000"/>
                                    </p:animScale>
                                    <p:animScale>
                                      <p:cBhvr>
                                        <p:cTn id="105" dur="26">
                                          <p:stCondLst>
                                            <p:cond delay="1312"/>
                                          </p:stCondLst>
                                        </p:cTn>
                                        <p:tgtEl>
                                          <p:spTgt spid="3">
                                            <p:txEl>
                                              <p:pRg st="4" end="4"/>
                                            </p:txEl>
                                          </p:spTgt>
                                        </p:tgtEl>
                                      </p:cBhvr>
                                      <p:to x="100000" y="80000"/>
                                    </p:animScale>
                                    <p:animScale>
                                      <p:cBhvr>
                                        <p:cTn id="106" dur="166" decel="50000">
                                          <p:stCondLst>
                                            <p:cond delay="1338"/>
                                          </p:stCondLst>
                                        </p:cTn>
                                        <p:tgtEl>
                                          <p:spTgt spid="3">
                                            <p:txEl>
                                              <p:pRg st="4" end="4"/>
                                            </p:txEl>
                                          </p:spTgt>
                                        </p:tgtEl>
                                      </p:cBhvr>
                                      <p:to x="100000" y="100000"/>
                                    </p:animScale>
                                    <p:animScale>
                                      <p:cBhvr>
                                        <p:cTn id="107" dur="26">
                                          <p:stCondLst>
                                            <p:cond delay="1642"/>
                                          </p:stCondLst>
                                        </p:cTn>
                                        <p:tgtEl>
                                          <p:spTgt spid="3">
                                            <p:txEl>
                                              <p:pRg st="4" end="4"/>
                                            </p:txEl>
                                          </p:spTgt>
                                        </p:tgtEl>
                                      </p:cBhvr>
                                      <p:to x="100000" y="90000"/>
                                    </p:animScale>
                                    <p:animScale>
                                      <p:cBhvr>
                                        <p:cTn id="108" dur="166" decel="50000">
                                          <p:stCondLst>
                                            <p:cond delay="1668"/>
                                          </p:stCondLst>
                                        </p:cTn>
                                        <p:tgtEl>
                                          <p:spTgt spid="3">
                                            <p:txEl>
                                              <p:pRg st="4" end="4"/>
                                            </p:txEl>
                                          </p:spTgt>
                                        </p:tgtEl>
                                      </p:cBhvr>
                                      <p:to x="100000" y="100000"/>
                                    </p:animScale>
                                    <p:animScale>
                                      <p:cBhvr>
                                        <p:cTn id="109" dur="26">
                                          <p:stCondLst>
                                            <p:cond delay="1808"/>
                                          </p:stCondLst>
                                        </p:cTn>
                                        <p:tgtEl>
                                          <p:spTgt spid="3">
                                            <p:txEl>
                                              <p:pRg st="4" end="4"/>
                                            </p:txEl>
                                          </p:spTgt>
                                        </p:tgtEl>
                                      </p:cBhvr>
                                      <p:to x="100000" y="95000"/>
                                    </p:animScale>
                                    <p:animScale>
                                      <p:cBhvr>
                                        <p:cTn id="110"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style>
          <a:lnRef idx="1">
            <a:schemeClr val="accent3"/>
          </a:lnRef>
          <a:fillRef idx="3">
            <a:schemeClr val="accent3"/>
          </a:fillRef>
          <a:effectRef idx="2">
            <a:schemeClr val="accent3"/>
          </a:effectRef>
          <a:fontRef idx="minor">
            <a:schemeClr val="lt1"/>
          </a:fontRef>
        </p:style>
        <p:txBody>
          <a:bodyPr>
            <a:normAutofit/>
          </a:bodyPr>
          <a:lstStyle/>
          <a:p>
            <a:pPr rtl="1"/>
            <a:r>
              <a:rPr lang="fa-IR" dirty="0">
                <a:cs typeface="B Titr" pitchFamily="2" charset="-78"/>
              </a:rPr>
              <a:t>تشخیص بیماری سل</a:t>
            </a:r>
            <a:endParaRPr lang="en-US" dirty="0">
              <a:cs typeface="B Titr" pitchFamily="2" charset="-78"/>
            </a:endParaRPr>
          </a:p>
        </p:txBody>
      </p:sp>
      <p:sp>
        <p:nvSpPr>
          <p:cNvPr id="3" name="Content Placeholder 2"/>
          <p:cNvSpPr>
            <a:spLocks noGrp="1"/>
          </p:cNvSpPr>
          <p:nvPr>
            <p:ph idx="1"/>
          </p:nvPr>
        </p:nvSpPr>
        <p:spPr>
          <a:xfrm>
            <a:off x="228600" y="1295400"/>
            <a:ext cx="8686800" cy="5334000"/>
          </a:xfrm>
        </p:spPr>
        <p:style>
          <a:lnRef idx="1">
            <a:schemeClr val="accent3"/>
          </a:lnRef>
          <a:fillRef idx="2">
            <a:schemeClr val="accent3"/>
          </a:fillRef>
          <a:effectRef idx="1">
            <a:schemeClr val="accent3"/>
          </a:effectRef>
          <a:fontRef idx="minor">
            <a:schemeClr val="dk1"/>
          </a:fontRef>
        </p:style>
        <p:txBody>
          <a:bodyPr>
            <a:normAutofit/>
          </a:bodyPr>
          <a:lstStyle/>
          <a:p>
            <a:pPr algn="just" rtl="1"/>
            <a:r>
              <a:rPr lang="fa-IR" dirty="0">
                <a:cs typeface="B Mitra" pitchFamily="2" charset="-78"/>
              </a:rPr>
              <a:t>در بیماریابی سل باید </a:t>
            </a:r>
            <a:r>
              <a:rPr lang="fa-IR" sz="3800" u="sng" dirty="0">
                <a:solidFill>
                  <a:srgbClr val="7030A0"/>
                </a:solidFill>
                <a:cs typeface="B Mitra" pitchFamily="2" charset="-78"/>
              </a:rPr>
              <a:t>حداقل 6 عامل خطر </a:t>
            </a:r>
            <a:r>
              <a:rPr lang="fa-IR" dirty="0">
                <a:cs typeface="B Mitra" pitchFamily="2" charset="-78"/>
              </a:rPr>
              <a:t>شامل سابقه تماس با بیمار مسلول، </a:t>
            </a:r>
            <a:r>
              <a:rPr lang="fa-IR" dirty="0" smtClean="0">
                <a:cs typeface="B Mitra" pitchFamily="2" charset="-78"/>
              </a:rPr>
              <a:t>سابقه </a:t>
            </a:r>
            <a:r>
              <a:rPr lang="fa-IR" dirty="0">
                <a:cs typeface="B Mitra" pitchFamily="2" charset="-78"/>
              </a:rPr>
              <a:t>ابتلای قبلی به سل،  سیلیکوزیس ، افراد آماده دریافت پیوند عضو یا مغز استخوان ، انجام همودیالیز و مصرف داروهای تضعیف کننده سیستم ایمنی ارزیابی و ثبت شود. </a:t>
            </a:r>
            <a:endParaRPr lang="fa-IR" dirty="0" smtClean="0">
              <a:cs typeface="B Mitra" pitchFamily="2" charset="-78"/>
            </a:endParaRPr>
          </a:p>
          <a:p>
            <a:pPr algn="just" rtl="1"/>
            <a:endParaRPr lang="fa-IR" dirty="0">
              <a:cs typeface="B Mitra" pitchFamily="2" charset="-78"/>
            </a:endParaRPr>
          </a:p>
          <a:p>
            <a:pPr algn="just" rtl="1"/>
            <a:r>
              <a:rPr lang="fa-IR" dirty="0">
                <a:cs typeface="B Mitra" pitchFamily="2" charset="-78"/>
              </a:rPr>
              <a:t>در الگوریتم های جدید تشخیص سل ، </a:t>
            </a:r>
            <a:r>
              <a:rPr lang="fa-IR" u="sng" dirty="0">
                <a:solidFill>
                  <a:srgbClr val="7030A0"/>
                </a:solidFill>
                <a:cs typeface="B Mitra" pitchFamily="2" charset="-78"/>
              </a:rPr>
              <a:t>اخـذ دو </a:t>
            </a:r>
            <a:r>
              <a:rPr lang="fa-IR" u="sng" dirty="0" smtClean="0">
                <a:solidFill>
                  <a:srgbClr val="7030A0"/>
                </a:solidFill>
                <a:cs typeface="B Mitra" pitchFamily="2" charset="-78"/>
              </a:rPr>
              <a:t>نمونه </a:t>
            </a:r>
            <a:r>
              <a:rPr lang="fa-IR" dirty="0">
                <a:cs typeface="B Mitra" pitchFamily="2" charset="-78"/>
              </a:rPr>
              <a:t>از هر فرد مشکوک به سل ریوی جایگزین شیوه قبلی، یعنی سه نمونه شده است و حداقل </a:t>
            </a:r>
            <a:r>
              <a:rPr lang="fa-IR" dirty="0">
                <a:solidFill>
                  <a:srgbClr val="7030A0"/>
                </a:solidFill>
                <a:cs typeface="B Mitra" pitchFamily="2" charset="-78"/>
              </a:rPr>
              <a:t>یکی از این دو نمونه باید خلط صبحگاهی باشد. </a:t>
            </a:r>
          </a:p>
        </p:txBody>
      </p:sp>
    </p:spTree>
    <p:extLst>
      <p:ext uri="{BB962C8B-B14F-4D97-AF65-F5344CB8AC3E}">
        <p14:creationId xmlns:p14="http://schemas.microsoft.com/office/powerpoint/2010/main" val="796387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342</TotalTime>
  <Words>1244</Words>
  <Application>Microsoft Office PowerPoint</Application>
  <PresentationFormat>On-screen Show (4:3)</PresentationFormat>
  <Paragraphs>78</Paragraphs>
  <Slides>19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B Mitra</vt:lpstr>
      <vt:lpstr>B Titr</vt:lpstr>
      <vt:lpstr>Calibri</vt:lpstr>
      <vt:lpstr>Office Theme</vt:lpstr>
      <vt:lpstr>PowerPoint Presentation</vt:lpstr>
      <vt:lpstr>مقدمه</vt:lpstr>
      <vt:lpstr>مقدمه</vt:lpstr>
      <vt:lpstr>مروری کوتاه بر روند پنج ساله شاخص های برنامه کنترل سل درکشور  1402 - 1398</vt:lpstr>
      <vt:lpstr>مروری کوتاه بر روند پنج ساله شاخص های برنامه کنترل سل درکشور  1402 - 1398</vt:lpstr>
      <vt:lpstr>PowerPoint Presentation</vt:lpstr>
      <vt:lpstr>PowerPoint Presentation</vt:lpstr>
      <vt:lpstr>تشخیص بیماری سل</vt:lpstr>
      <vt:lpstr>تشخیص بیماری سل</vt:lpstr>
      <vt:lpstr>نمونه گیری خلط</vt:lpstr>
      <vt:lpstr>حالت های مختلف بیماریابی</vt:lpstr>
      <vt:lpstr>PowerPoint Presentation</vt:lpstr>
      <vt:lpstr>PowerPoint Presentation</vt:lpstr>
      <vt:lpstr>PowerPoint Presentation</vt:lpstr>
      <vt:lpstr>نکات مهم الگوریتم الف 2 بیماریابی فعال</vt:lpstr>
      <vt:lpstr>نکات مهم الگوریتم الف 2 بیماریابی فعال</vt:lpstr>
      <vt:lpstr>نکات مهم الگوریتم الف 2 بیماریابی فعال</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personal</dc:creator>
  <cp:lastModifiedBy>عادل زهرائی</cp:lastModifiedBy>
  <cp:revision>49</cp:revision>
  <dcterms:created xsi:type="dcterms:W3CDTF">2006-08-16T00:00:00Z</dcterms:created>
  <dcterms:modified xsi:type="dcterms:W3CDTF">2025-01-08T05:56:14Z</dcterms:modified>
</cp:coreProperties>
</file>